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72" r:id="rId5"/>
  </p:sldMasterIdLst>
  <p:notesMasterIdLst>
    <p:notesMasterId r:id="rId30"/>
  </p:notesMasterIdLst>
  <p:sldIdLst>
    <p:sldId id="311" r:id="rId6"/>
    <p:sldId id="291" r:id="rId7"/>
    <p:sldId id="289" r:id="rId8"/>
    <p:sldId id="308" r:id="rId9"/>
    <p:sldId id="288" r:id="rId10"/>
    <p:sldId id="290" r:id="rId11"/>
    <p:sldId id="293" r:id="rId12"/>
    <p:sldId id="294" r:id="rId13"/>
    <p:sldId id="295" r:id="rId14"/>
    <p:sldId id="296" r:id="rId15"/>
    <p:sldId id="317" r:id="rId16"/>
    <p:sldId id="310" r:id="rId17"/>
    <p:sldId id="298" r:id="rId18"/>
    <p:sldId id="299" r:id="rId19"/>
    <p:sldId id="316" r:id="rId20"/>
    <p:sldId id="301" r:id="rId21"/>
    <p:sldId id="305" r:id="rId22"/>
    <p:sldId id="306" r:id="rId23"/>
    <p:sldId id="302" r:id="rId24"/>
    <p:sldId id="309" r:id="rId25"/>
    <p:sldId id="303" r:id="rId26"/>
    <p:sldId id="304" r:id="rId27"/>
    <p:sldId id="292" r:id="rId28"/>
    <p:sldId id="312"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436"/>
    <a:srgbClr val="68AD49"/>
    <a:srgbClr val="363636"/>
    <a:srgbClr val="FFD00B"/>
    <a:srgbClr val="25401E"/>
    <a:srgbClr val="2C4A1E"/>
    <a:srgbClr val="866F07"/>
    <a:srgbClr val="2C4B1E"/>
    <a:srgbClr val="F89E36"/>
    <a:srgbClr val="459A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02826-1A44-417E-A474-10D68E49E3CB}" v="1" dt="2020-02-14T17:20:39.738"/>
    <p1510:client id="{42AA9E2F-6D31-430E-B434-A0DFE486BDE6}" v="16" dt="2020-04-24T12:28:27.889"/>
    <p1510:client id="{D43E2A45-03C5-4A3E-8B4B-B04880904E85}" v="15" dt="2020-04-24T11:57:00.021"/>
    <p1510:client id="{5BE22DB3-806D-4138-8FD9-68C3AA2B145C}" v="24" dt="2020-04-24T12:23:15.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B6845-4D9C-6443-9B66-FEA6AE013F3A}" type="datetimeFigureOut">
              <a:rPr lang="en-US" smtClean="0"/>
              <a:t>4/27/2020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895A5-6727-B447-9821-27AE40BBC100}" type="slidenum">
              <a:rPr lang="en-US" smtClean="0"/>
              <a:t>‹#›</a:t>
            </a:fld>
            <a:endParaRPr lang="en-US"/>
          </a:p>
        </p:txBody>
      </p:sp>
    </p:spTree>
    <p:extLst>
      <p:ext uri="{BB962C8B-B14F-4D97-AF65-F5344CB8AC3E}">
        <p14:creationId xmlns:p14="http://schemas.microsoft.com/office/powerpoint/2010/main" val="90142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Human body is about 45% protein</a:t>
            </a:r>
            <a:endParaRPr lang="en-US">
              <a:cs typeface="Calibri"/>
            </a:endParaRPr>
          </a:p>
          <a:p>
            <a:pPr marL="0" indent="0">
              <a:buFont typeface="Arial" panose="020B0604020202020204" pitchFamily="34" charset="0"/>
              <a:buNone/>
            </a:pPr>
            <a:r>
              <a:rPr lang="en-US"/>
              <a:t>The primary function of protein</a:t>
            </a:r>
            <a:r>
              <a:rPr lang="en-US" baseline="0"/>
              <a:t>s in the human body are:</a:t>
            </a:r>
          </a:p>
          <a:p>
            <a:pPr marL="628650" lvl="1" indent="-171450">
              <a:buFont typeface="Arial" panose="020B0604020202020204" pitchFamily="34" charset="0"/>
              <a:buChar char="•"/>
            </a:pPr>
            <a:r>
              <a:rPr lang="en-US"/>
              <a:t>Structure</a:t>
            </a:r>
            <a:r>
              <a:rPr lang="en-US" baseline="0"/>
              <a:t> – example, collagen </a:t>
            </a:r>
          </a:p>
          <a:p>
            <a:pPr marL="628650" lvl="1" indent="-171450">
              <a:buFont typeface="Arial" panose="020B0604020202020204" pitchFamily="34" charset="0"/>
              <a:buChar char="•"/>
            </a:pPr>
            <a:r>
              <a:rPr lang="en-US"/>
              <a:t>Movement</a:t>
            </a:r>
            <a:r>
              <a:rPr lang="en-US" baseline="0"/>
              <a:t> – contractile proteins</a:t>
            </a:r>
          </a:p>
          <a:p>
            <a:pPr marL="628650" lvl="1" indent="-171450">
              <a:buFont typeface="Arial" panose="020B0604020202020204" pitchFamily="34" charset="0"/>
              <a:buChar char="•"/>
            </a:pPr>
            <a:r>
              <a:rPr lang="en-US"/>
              <a:t>Immune</a:t>
            </a:r>
            <a:r>
              <a:rPr lang="en-US" baseline="0"/>
              <a:t> function – Antibodies</a:t>
            </a:r>
          </a:p>
          <a:p>
            <a:pPr marL="628650" lvl="1" indent="-171450">
              <a:buFont typeface="Arial" panose="020B0604020202020204" pitchFamily="34" charset="0"/>
              <a:buChar char="•"/>
            </a:pPr>
            <a:r>
              <a:rPr lang="en-US" baseline="0"/>
              <a:t>Transport – hemoglobin</a:t>
            </a:r>
          </a:p>
          <a:p>
            <a:pPr marL="628650" lvl="1" indent="-171450">
              <a:buFont typeface="Arial" panose="020B0604020202020204" pitchFamily="34" charset="0"/>
              <a:buChar char="•"/>
            </a:pPr>
            <a:r>
              <a:rPr lang="en-US" baseline="0"/>
              <a:t>Hormones</a:t>
            </a:r>
          </a:p>
          <a:p>
            <a:pPr marL="628650" lvl="1" indent="-171450">
              <a:buFont typeface="Arial" panose="020B0604020202020204" pitchFamily="34" charset="0"/>
              <a:buChar char="•"/>
            </a:pPr>
            <a:r>
              <a:rPr lang="en-US" baseline="0"/>
              <a:t>Enzymes – facilitate biochemical reactions</a:t>
            </a:r>
          </a:p>
          <a:p>
            <a:pPr marL="628650" lvl="1" indent="-171450">
              <a:buFont typeface="Arial" panose="020B0604020202020204" pitchFamily="34" charset="0"/>
              <a:buChar char="•"/>
            </a:pPr>
            <a:r>
              <a:rPr lang="en-US" baseline="0"/>
              <a:t>Cell signaling, or communication pathways in cells</a:t>
            </a:r>
          </a:p>
          <a:p>
            <a:pPr marL="628650" lvl="1" indent="-171450">
              <a:buFont typeface="Arial" panose="020B0604020202020204" pitchFamily="34" charset="0"/>
              <a:buChar char="•"/>
            </a:pPr>
            <a:endParaRPr lang="en-US"/>
          </a:p>
          <a:p>
            <a:r>
              <a:rPr lang="en-US"/>
              <a:t>Energy is not listed here – Protein does provide some energy, but the contribution is very small and not it’s primary role</a:t>
            </a:r>
            <a:endParaRPr lang="en-US">
              <a:cs typeface="Calibri"/>
            </a:endParaRPr>
          </a:p>
          <a:p>
            <a:r>
              <a:rPr lang="en-US"/>
              <a:t>Some</a:t>
            </a:r>
            <a:r>
              <a:rPr lang="en-US" baseline="0"/>
              <a:t> the branched chain amino acids can enter the energy producing pathways.</a:t>
            </a:r>
            <a:r>
              <a:rPr lang="en-US"/>
              <a:t> </a:t>
            </a:r>
            <a:r>
              <a:rPr lang="en-US" baseline="0"/>
              <a:t> However, providing energy is not one of the primary roles of protein as it is for carbohydrate and fat.</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2</a:t>
            </a:fld>
            <a:endParaRPr lang="en-US"/>
          </a:p>
        </p:txBody>
      </p:sp>
    </p:spTree>
    <p:extLst>
      <p:ext uri="{BB962C8B-B14F-4D97-AF65-F5344CB8AC3E}">
        <p14:creationId xmlns:p14="http://schemas.microsoft.com/office/powerpoint/2010/main" val="1956876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To determine the amount of protein needed after exercise, researchers at McMaster University conducted a dose-response study. In this study subjects consumed a placebo, 5, 10, 20, or 40 g of egg protein after a bout of resistance exercise, and the rate of new protein synthesis was measured. 5 and 10 g were both better than placebo to increase muscle protein synthesis, 20 g was even better, but at 40 g there was not a further increase.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Based on this data, the authors concluded that about 20 g of a complete protein is the right amount to stimulate muscle protein synthesis after exercise.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It is important to note that the subjects in this study averaged about 189 lbs. Smaller athletes may need a little less than 20 g, larger athletes may need a little more, but right around 20 g is the target for most athletes. If an athlete wants to figure out their protein needs based on body weight, they can estimate by multiplying their weight in kilograms by 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err="1">
                <a:ln>
                  <a:noFill/>
                </a:ln>
                <a:solidFill>
                  <a:prstClr val="black"/>
                </a:solidFill>
                <a:effectLst/>
                <a:uLnTx/>
                <a:uFillTx/>
                <a:latin typeface="+mn-lt"/>
              </a:rPr>
              <a:t>Witard</a:t>
            </a:r>
            <a:r>
              <a:rPr kumimoji="0" lang="en-US" sz="1200" b="0" i="0" u="none" strike="noStrike" kern="1200" cap="none" spc="0" normalizeH="0" baseline="0" noProof="0">
                <a:ln>
                  <a:noFill/>
                </a:ln>
                <a:solidFill>
                  <a:prstClr val="black"/>
                </a:solidFill>
                <a:effectLst/>
                <a:uLnTx/>
                <a:uFillTx/>
                <a:latin typeface="+mn-lt"/>
              </a:rPr>
              <a:t> study confirms 20 g recommendation, but with whey protein, and after eating breakfast as opposed to fasted</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11</a:t>
            </a:fld>
            <a:endParaRPr lang="en-US"/>
          </a:p>
        </p:txBody>
      </p:sp>
    </p:spTree>
    <p:extLst>
      <p:ext uri="{BB962C8B-B14F-4D97-AF65-F5344CB8AC3E}">
        <p14:creationId xmlns:p14="http://schemas.microsoft.com/office/powerpoint/2010/main" val="1413031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Based on two</a:t>
            </a:r>
            <a:r>
              <a:rPr lang="en-US" i="0" baseline="0"/>
              <a:t> different dose-response studies, </a:t>
            </a:r>
            <a:r>
              <a:rPr lang="en-US" i="0"/>
              <a:t>20 g is the right amount for most athletes.  In these studies athletes were about 180 lbs.  The authors extrapolated about 0.25 g/kg</a:t>
            </a:r>
          </a:p>
          <a:p>
            <a:endParaRPr lang="en-US" i="0"/>
          </a:p>
          <a:p>
            <a:endParaRPr lang="en-US" i="0">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392A1E1F-6E4D-4747-830E-DDA6E0257EB8}" type="slidenum">
              <a:rPr lang="en-US" smtClean="0"/>
              <a:t>12</a:t>
            </a:fld>
            <a:endParaRPr lang="en-US"/>
          </a:p>
        </p:txBody>
      </p:sp>
    </p:spTree>
    <p:extLst>
      <p:ext uri="{BB962C8B-B14F-4D97-AF65-F5344CB8AC3E}">
        <p14:creationId xmlns:p14="http://schemas.microsoft.com/office/powerpoint/2010/main" val="72455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200" b="0" i="0" u="none" strike="noStrike" kern="1200" cap="none" spc="0" normalizeH="0" baseline="0" noProof="0">
                <a:ln>
                  <a:noFill/>
                </a:ln>
                <a:solidFill>
                  <a:prstClr val="black"/>
                </a:solidFill>
                <a:effectLst/>
                <a:uLnTx/>
                <a:uFillTx/>
                <a:latin typeface="+mn-lt"/>
              </a:rPr>
              <a:t>When more than ~</a:t>
            </a:r>
            <a:r>
              <a:rPr lang="en-US">
                <a:solidFill>
                  <a:prstClr val="black"/>
                </a:solidFill>
              </a:rPr>
              <a:t>20 g (0.25-0.3 </a:t>
            </a:r>
            <a:r>
              <a:rPr kumimoji="0" lang="en-US" sz="1200" b="0" i="0" u="none" strike="noStrike" kern="1200" cap="none" spc="0" normalizeH="0" baseline="0" noProof="0">
                <a:ln>
                  <a:noFill/>
                </a:ln>
                <a:solidFill>
                  <a:prstClr val="black"/>
                </a:solidFill>
                <a:effectLst/>
                <a:uLnTx/>
                <a:uFillTx/>
                <a:latin typeface="+mn-lt"/>
              </a:rPr>
              <a:t>g/kg</a:t>
            </a:r>
            <a:r>
              <a:rPr lang="en-US">
                <a:solidFill>
                  <a:prstClr val="black"/>
                </a:solidFill>
              </a:rPr>
              <a:t>)</a:t>
            </a:r>
            <a:r>
              <a:rPr kumimoji="0" lang="en-US" sz="1200" b="0" i="0" u="none" strike="noStrike" kern="1200" cap="none" spc="0" normalizeH="0" baseline="0" noProof="0">
                <a:ln>
                  <a:noFill/>
                </a:ln>
                <a:solidFill>
                  <a:prstClr val="black"/>
                </a:solidFill>
                <a:effectLst/>
                <a:uLnTx/>
                <a:uFillTx/>
                <a:latin typeface="+mn-lt"/>
              </a:rPr>
              <a:t> of protein is consumed, the excess amino acids are oxidized or excreted. It appears that there is a plateau as to how much protein the muscle can use to support structure at one time.</a:t>
            </a:r>
            <a:r>
              <a:rPr lang="en-US">
                <a:solidFill>
                  <a:prstClr val="black"/>
                </a:solidFill>
              </a:rPr>
              <a:t> </a:t>
            </a:r>
            <a:endParaRPr kumimoji="0" lang="en-US" sz="1200" b="0" i="0" u="none" strike="noStrike" kern="1200" cap="none" spc="0" normalizeH="0" baseline="0" noProof="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543895A5-6727-B447-9821-27AE40BBC100}" type="slidenum">
              <a:rPr lang="en-US" smtClean="0"/>
              <a:t>13</a:t>
            </a:fld>
            <a:endParaRPr lang="en-US"/>
          </a:p>
        </p:txBody>
      </p:sp>
    </p:spTree>
    <p:extLst>
      <p:ext uri="{BB962C8B-B14F-4D97-AF65-F5344CB8AC3E}">
        <p14:creationId xmlns:p14="http://schemas.microsoft.com/office/powerpoint/2010/main" val="181347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62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Eat protein as soon as possible after a training session or competition.</a:t>
            </a:r>
          </a:p>
          <a:p>
            <a:pPr marL="171450" marR="0" lvl="0" indent="-171450" algn="l" defTabSz="462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You may have heard talk in the popular media about a “recovery window” of about 30-60 min for consuming recovery nutrients. There isn’t good research to support an exact window, so it is beneficial for athletes to consume protein as soon as their stomach will accept the nutrients.</a:t>
            </a:r>
          </a:p>
          <a:p>
            <a:pPr marL="171450" marR="0" lvl="0" indent="-171450" algn="l" defTabSz="462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muscle is sensitive to protein intake for 24 hours post exercise. BUT, the pattern of regular intake is also important, so to achieve higher total amounts at regular intervals, eating shortly after exercise helps to avoid larger intakes later and establishes the pattern</a:t>
            </a:r>
          </a:p>
        </p:txBody>
      </p:sp>
      <p:sp>
        <p:nvSpPr>
          <p:cNvPr id="4" name="Slide Number Placeholder 3"/>
          <p:cNvSpPr>
            <a:spLocks noGrp="1"/>
          </p:cNvSpPr>
          <p:nvPr>
            <p:ph type="sldNum" sz="quarter" idx="10"/>
          </p:nvPr>
        </p:nvSpPr>
        <p:spPr/>
        <p:txBody>
          <a:bodyPr/>
          <a:lstStyle/>
          <a:p>
            <a:fld id="{543895A5-6727-B447-9821-27AE40BBC100}" type="slidenum">
              <a:rPr lang="en-US" smtClean="0"/>
              <a:t>14</a:t>
            </a:fld>
            <a:endParaRPr lang="en-US"/>
          </a:p>
        </p:txBody>
      </p:sp>
    </p:spTree>
    <p:extLst>
      <p:ext uri="{BB962C8B-B14F-4D97-AF65-F5344CB8AC3E}">
        <p14:creationId xmlns:p14="http://schemas.microsoft.com/office/powerpoint/2010/main" val="74437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athletes looking to increase muscle mass, repeated intake after training is beneficial.  In a recent study, subjects consumed 80 g whey protein after knee extension exercise; the 80 g was broken up and consumed either as 10 g every 1.5 hours, 20 g every 3 hours or 40 g every 6 hours.  20 g every 3 hours was found to have the most beneficial impact on net protein balance.</a:t>
            </a:r>
          </a:p>
          <a:p>
            <a:endParaRPr lang="en-US"/>
          </a:p>
          <a:p>
            <a:r>
              <a:rPr lang="en-US"/>
              <a:t>Abstract:  The</a:t>
            </a:r>
            <a:r>
              <a:rPr lang="en-US" sz="1200" kern="1200">
                <a:solidFill>
                  <a:schemeClr val="tx1"/>
                </a:solidFill>
                <a:latin typeface="+mn-lt"/>
                <a:ea typeface="+mn-ea"/>
                <a:cs typeface="+mn-cs"/>
              </a:rPr>
              <a:t> pattern of protein intake following exercise may impact whole-body protein turnover and net protein retention. We determined the effects of different protein feeding strategies on protein metabolism in resistance-trained young men.</a:t>
            </a:r>
            <a:endParaRPr lang="en-US">
              <a:cs typeface="Calibri"/>
            </a:endParaRPr>
          </a:p>
          <a:p>
            <a:r>
              <a:rPr lang="en-US" sz="1200" b="1" kern="1200">
                <a:solidFill>
                  <a:schemeClr val="tx1"/>
                </a:solidFill>
                <a:latin typeface="+mn-lt"/>
                <a:ea typeface="+mn-ea"/>
                <a:cs typeface="+mn-cs"/>
              </a:rPr>
              <a:t>METHODS:</a:t>
            </a:r>
          </a:p>
          <a:p>
            <a:r>
              <a:rPr lang="en-US" sz="1200" b="0" kern="1200">
                <a:solidFill>
                  <a:schemeClr val="tx1"/>
                </a:solidFill>
                <a:latin typeface="+mn-lt"/>
                <a:ea typeface="+mn-ea"/>
                <a:cs typeface="+mn-cs"/>
              </a:rPr>
              <a:t>Participants were randomly assigned to ingest either 80g of whey protein as 8x10g every 1.5h (PULSE; n=8), 4x20g every 3h (intermediate, INT; n=7), or 2x40g every 6h (BOLUS; n=8) after an acute bout of bilateral knee extension exercise (4x10 repetitions at 80% maximal strength). Whole-body protein turnover (Q), synthesis (S), breakdown (B), and net balance (NB) were measured throughout 12h of recovery by a bolus ingestion of [15N]glycine with urinary [15N]ammonia enrichment as the collected end-product.</a:t>
            </a:r>
          </a:p>
          <a:p>
            <a:r>
              <a:rPr lang="en-US" sz="1200" b="1" kern="1200">
                <a:solidFill>
                  <a:schemeClr val="tx1"/>
                </a:solidFill>
                <a:latin typeface="+mn-lt"/>
                <a:ea typeface="+mn-ea"/>
                <a:cs typeface="+mn-cs"/>
              </a:rPr>
              <a:t>RESULTS:</a:t>
            </a:r>
          </a:p>
          <a:p>
            <a:r>
              <a:rPr lang="en-US" sz="1200" b="0" kern="1200">
                <a:solidFill>
                  <a:schemeClr val="tx1"/>
                </a:solidFill>
                <a:latin typeface="+mn-lt"/>
                <a:ea typeface="+mn-ea"/>
                <a:cs typeface="+mn-cs"/>
              </a:rPr>
              <a:t>PULSE Q rates were greater than BOLUS (~19%, P&lt;0.05) with a trend towards being greater than INT (~9%, P=0.08). Rates of S were 32% and 19% greater and rates of B were 51% and 57% greater for PULSE as compared to INT and BOLUS, respectively (P&lt;0.05), with no difference between INT and BOLUS. There were no statistical differences in NB between groups (P=0.23); however, magnitude-based inferential statistics revealed likely small (mean effect±90%CI; 0.59±0.87) and moderate (0.80±0.91) increases in NB for PULSE and INT compared to BOLUS and possible small increase (0.42±1.00) for INT vs. PULSE.</a:t>
            </a:r>
          </a:p>
          <a:p>
            <a:r>
              <a:rPr lang="en-US" sz="1200" b="1" kern="1200">
                <a:solidFill>
                  <a:schemeClr val="tx1"/>
                </a:solidFill>
                <a:latin typeface="+mn-lt"/>
                <a:ea typeface="+mn-ea"/>
                <a:cs typeface="+mn-cs"/>
              </a:rPr>
              <a:t>CONCLUSION:</a:t>
            </a:r>
          </a:p>
          <a:p>
            <a:r>
              <a:rPr lang="en-US" sz="1200" b="0" kern="1200">
                <a:solidFill>
                  <a:schemeClr val="tx1"/>
                </a:solidFill>
                <a:latin typeface="+mn-lt"/>
                <a:ea typeface="+mn-ea"/>
                <a:cs typeface="+mn-cs"/>
              </a:rPr>
              <a:t>We conclude that the pattern of ingested protein, and not only the total daily amount, can impact whole-body protein metabolism. Individuals aiming to maximize NB would likely benefit from repeated ingestion of moderate amounts of protein (~20g) at regular intervals (~3h) throughout the day.</a:t>
            </a:r>
            <a:endParaRPr kumimoji="0" lang="en-US" sz="1200" b="0" i="0" u="none" strike="noStrike" kern="1200" cap="none" spc="0" normalizeH="0" baseline="0" noProof="0">
              <a:ln>
                <a:noFill/>
              </a:ln>
              <a:solidFill>
                <a:srgbClr val="FFFFFF"/>
              </a:solidFill>
              <a:effectLst/>
              <a:uLnTx/>
              <a:uFillTx/>
              <a:latin typeface="PlexesPro Book"/>
              <a:ea typeface="ヒラギノ角ゴ ProN W3"/>
              <a:cs typeface="PlexesPro Book"/>
            </a:endParaRPr>
          </a:p>
        </p:txBody>
      </p:sp>
      <p:sp>
        <p:nvSpPr>
          <p:cNvPr id="4" name="Slide Number Placeholder 3"/>
          <p:cNvSpPr>
            <a:spLocks noGrp="1"/>
          </p:cNvSpPr>
          <p:nvPr>
            <p:ph type="sldNum" sz="quarter" idx="10"/>
          </p:nvPr>
        </p:nvSpPr>
        <p:spPr/>
        <p:txBody>
          <a:bodyPr/>
          <a:lstStyle/>
          <a:p>
            <a:fld id="{543895A5-6727-B447-9821-27AE40BBC100}" type="slidenum">
              <a:rPr lang="en-US" smtClean="0"/>
              <a:t>15</a:t>
            </a:fld>
            <a:endParaRPr lang="en-US"/>
          </a:p>
        </p:txBody>
      </p:sp>
    </p:spTree>
    <p:extLst>
      <p:ext uri="{BB962C8B-B14F-4D97-AF65-F5344CB8AC3E}">
        <p14:creationId xmlns:p14="http://schemas.microsoft.com/office/powerpoint/2010/main" val="162912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researchers then measured muscle protein synthesis, breakdown, and protein balance.  After statistically examining the differences </a:t>
            </a:r>
            <a:r>
              <a:rPr lang="en-US" err="1">
                <a:cs typeface="Calibri"/>
              </a:rPr>
              <a:t>betwene</a:t>
            </a:r>
            <a:r>
              <a:rPr lang="en-US">
                <a:cs typeface="Calibri"/>
              </a:rPr>
              <a:t> the eating patters on these outcomes, the researchers concluded that repeated ingestion of about 20 g of whey protein every 3 hours could help maximize net protein balance</a:t>
            </a:r>
          </a:p>
        </p:txBody>
      </p:sp>
      <p:sp>
        <p:nvSpPr>
          <p:cNvPr id="4" name="Slide Number Placeholder 3"/>
          <p:cNvSpPr>
            <a:spLocks noGrp="1"/>
          </p:cNvSpPr>
          <p:nvPr>
            <p:ph type="sldNum" sz="quarter" idx="10"/>
          </p:nvPr>
        </p:nvSpPr>
        <p:spPr/>
        <p:txBody>
          <a:bodyPr/>
          <a:lstStyle/>
          <a:p>
            <a:fld id="{543895A5-6727-B447-9821-27AE40BBC100}" type="slidenum">
              <a:rPr lang="en-US" smtClean="0"/>
              <a:t>16</a:t>
            </a:fld>
            <a:endParaRPr lang="en-US"/>
          </a:p>
        </p:txBody>
      </p:sp>
    </p:spTree>
    <p:extLst>
      <p:ext uri="{BB962C8B-B14F-4D97-AF65-F5344CB8AC3E}">
        <p14:creationId xmlns:p14="http://schemas.microsoft.com/office/powerpoint/2010/main" val="116579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pattern throughout the day includes before bed.  Athletes can also consider eating protein before bed to support recovery.  </a:t>
            </a:r>
          </a:p>
          <a:p>
            <a:pPr marL="171450" marR="0" lvl="0" indent="-171450" algn="l" defTabSz="914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Eating pre-sleep protein increases overnight MPS and metabolic rate without impacting lipolysis (fat oxidation)</a:t>
            </a:r>
          </a:p>
        </p:txBody>
      </p:sp>
      <p:sp>
        <p:nvSpPr>
          <p:cNvPr id="4" name="Slide Number Placeholder 3"/>
          <p:cNvSpPr>
            <a:spLocks noGrp="1"/>
          </p:cNvSpPr>
          <p:nvPr>
            <p:ph type="sldNum" sz="quarter" idx="10"/>
          </p:nvPr>
        </p:nvSpPr>
        <p:spPr/>
        <p:txBody>
          <a:bodyPr/>
          <a:lstStyle/>
          <a:p>
            <a:fld id="{543895A5-6727-B447-9821-27AE40BBC100}" type="slidenum">
              <a:rPr lang="en-US" smtClean="0"/>
              <a:t>17</a:t>
            </a:fld>
            <a:endParaRPr lang="en-US"/>
          </a:p>
        </p:txBody>
      </p:sp>
    </p:spTree>
    <p:extLst>
      <p:ext uri="{BB962C8B-B14F-4D97-AF65-F5344CB8AC3E}">
        <p14:creationId xmlns:p14="http://schemas.microsoft.com/office/powerpoint/2010/main" val="620807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rPr>
              <a:t>This is a growing area of research (and we’re still learning more), but in one study, 40 g of casein protein before sleep after an evening resistance training session resulted in 22% increase in muscle protein synthesis.</a:t>
            </a:r>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18</a:t>
            </a:fld>
            <a:endParaRPr lang="en-US"/>
          </a:p>
        </p:txBody>
      </p:sp>
    </p:spTree>
    <p:extLst>
      <p:ext uri="{BB962C8B-B14F-4D97-AF65-F5344CB8AC3E}">
        <p14:creationId xmlns:p14="http://schemas.microsoft.com/office/powerpoint/2010/main" val="1656068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ideal protein source for</a:t>
            </a:r>
            <a:r>
              <a:rPr lang="en-US" baseline="0"/>
              <a:t> muscle recovery is a complete protein, one that is rich in the essential amino acid leucine, and rapidly digested and absorbed.</a:t>
            </a:r>
          </a:p>
          <a:p>
            <a:pPr marL="171450" indent="-171450">
              <a:buFont typeface="Arial" panose="020B0604020202020204" pitchFamily="34" charset="0"/>
              <a:buChar char="•"/>
            </a:pPr>
            <a:r>
              <a:rPr lang="en-US" baseline="0"/>
              <a:t>Whey and milk protein are suitable 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Leucine,</a:t>
            </a:r>
            <a:r>
              <a:rPr lang="en-US" baseline="0"/>
              <a:t> a building block of protein (essential amino acid), is important since it acts as a signal to initiate the process of muscle protein synthesis.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MILK AND WHEY BEST MEET THESE CRITERIA</a:t>
            </a:r>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19</a:t>
            </a:fld>
            <a:endParaRPr lang="en-US"/>
          </a:p>
        </p:txBody>
      </p:sp>
    </p:spTree>
    <p:extLst>
      <p:ext uri="{BB962C8B-B14F-4D97-AF65-F5344CB8AC3E}">
        <p14:creationId xmlns:p14="http://schemas.microsoft.com/office/powerpoint/2010/main" val="21929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err="1"/>
              <a:t>Leucine</a:t>
            </a:r>
            <a:r>
              <a:rPr lang="en-US" i="0"/>
              <a:t> is a special amino acid since it is a building block and also a signal to star, or “ignite” t the process</a:t>
            </a:r>
          </a:p>
          <a:p>
            <a:endParaRPr lang="en-US"/>
          </a:p>
        </p:txBody>
      </p:sp>
      <p:sp>
        <p:nvSpPr>
          <p:cNvPr id="4" name="Slide Number Placeholder 3"/>
          <p:cNvSpPr>
            <a:spLocks noGrp="1"/>
          </p:cNvSpPr>
          <p:nvPr>
            <p:ph type="sldNum" sz="quarter" idx="10"/>
          </p:nvPr>
        </p:nvSpPr>
        <p:spPr/>
        <p:txBody>
          <a:bodyPr/>
          <a:lstStyle/>
          <a:p>
            <a:fld id="{392A1E1F-6E4D-4747-830E-DDA6E0257EB8}"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43900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Amino acids are nitrogen containing organic molecules, and when they bond together in a chain, a protein molecule is formed</a:t>
            </a:r>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3</a:t>
            </a:fld>
            <a:endParaRPr lang="en-US"/>
          </a:p>
        </p:txBody>
      </p:sp>
    </p:spTree>
    <p:extLst>
      <p:ext uri="{BB962C8B-B14F-4D97-AF65-F5344CB8AC3E}">
        <p14:creationId xmlns:p14="http://schemas.microsoft.com/office/powerpoint/2010/main" val="150002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Studies have been conducted to compare the impact of these different types of protein on both the acute increase in MPS after a bout of exercise.  These two graphs are representations, but in several studies milk and whey proteins have been found to be more effective than casein or soy, likely due to their rapid digestion and absorption and rich leucine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Egg and meat proteins, while high quality protein sources, have not been studied in comparison to the other sources</a:t>
            </a:r>
          </a:p>
          <a:p>
            <a:pPr marL="171450" indent="-171450">
              <a:buFont typeface="Arial" panose="020B0604020202020204" pitchFamily="34" charset="0"/>
              <a:buChar char="•"/>
              <a:defRPr/>
            </a:pPr>
            <a:r>
              <a:rPr lang="en-US">
                <a:solidFill>
                  <a:prstClr val="black"/>
                </a:solidFill>
              </a:rPr>
              <a:t>While in a research lab soy does not perform as well as whey and casein, it's still an option for recovery, especially for</a:t>
            </a:r>
            <a:r>
              <a:rPr kumimoji="0" lang="en-US" sz="1200" b="0" i="0" u="none" strike="noStrike" kern="1200" cap="none" spc="0" normalizeH="0" baseline="0" noProof="0">
                <a:ln>
                  <a:noFill/>
                </a:ln>
                <a:solidFill>
                  <a:prstClr val="black"/>
                </a:solidFill>
                <a:effectLst/>
                <a:uLnTx/>
                <a:uFillTx/>
                <a:latin typeface="+mn-lt"/>
              </a:rPr>
              <a:t> a vegetarian athlete</a:t>
            </a:r>
            <a:endParaRPr lang="en-US">
              <a:cs typeface="Calibri"/>
            </a:endParaRPr>
          </a:p>
        </p:txBody>
      </p:sp>
      <p:sp>
        <p:nvSpPr>
          <p:cNvPr id="4" name="Slide Number Placeholder 3"/>
          <p:cNvSpPr>
            <a:spLocks noGrp="1"/>
          </p:cNvSpPr>
          <p:nvPr>
            <p:ph type="sldNum" sz="quarter" idx="10"/>
          </p:nvPr>
        </p:nvSpPr>
        <p:spPr/>
        <p:txBody>
          <a:bodyPr/>
          <a:lstStyle/>
          <a:p>
            <a:fld id="{543895A5-6727-B447-9821-27AE40BBC100}" type="slidenum">
              <a:rPr lang="en-US" smtClean="0"/>
              <a:t>21</a:t>
            </a:fld>
            <a:endParaRPr lang="en-US"/>
          </a:p>
        </p:txBody>
      </p:sp>
    </p:spTree>
    <p:extLst>
      <p:ext uri="{BB962C8B-B14F-4D97-AF65-F5344CB8AC3E}">
        <p14:creationId xmlns:p14="http://schemas.microsoft.com/office/powerpoint/2010/main" val="55567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PlexesPro Book"/>
                <a:cs typeface="PlexesPro Book"/>
              </a:rPr>
              <a:t>22</a:t>
            </a:r>
            <a:r>
              <a:rPr lang="en-US" baseline="0">
                <a:latin typeface="PlexesPro Book"/>
                <a:cs typeface="PlexesPro Book"/>
              </a:rPr>
              <a:t> different studies that used training programs of at least 6 weeks in healthy individuals, and compared a protein intervention to a placebo control, were analyzed together</a:t>
            </a:r>
          </a:p>
          <a:p>
            <a:pPr marL="171450" indent="-171450">
              <a:buFont typeface="Arial" panose="020B0604020202020204" pitchFamily="34" charset="0"/>
              <a:buChar char="•"/>
            </a:pPr>
            <a:r>
              <a:rPr lang="en-US">
                <a:latin typeface="PlexesPro Book"/>
                <a:cs typeface="PlexesPro Book"/>
              </a:rPr>
              <a:t>Compared to the placebo, post-exercise protein consumption during resistance training in young subjects increased FFM, or</a:t>
            </a:r>
            <a:r>
              <a:rPr lang="en-US" baseline="0">
                <a:latin typeface="PlexesPro Book"/>
                <a:cs typeface="PlexesPro Book"/>
              </a:rPr>
              <a:t> the amount of muscle,</a:t>
            </a:r>
            <a:r>
              <a:rPr lang="en-US">
                <a:latin typeface="PlexesPro Book"/>
                <a:cs typeface="PlexesPro Book"/>
              </a:rPr>
              <a:t> increased CSA,</a:t>
            </a:r>
            <a:r>
              <a:rPr lang="en-US" baseline="0">
                <a:latin typeface="PlexesPro Book"/>
                <a:cs typeface="PlexesPro Book"/>
              </a:rPr>
              <a:t> which is a measure of the size,</a:t>
            </a:r>
            <a:r>
              <a:rPr lang="en-US">
                <a:latin typeface="PlexesPro Book"/>
                <a:cs typeface="PlexesPro Book"/>
              </a:rPr>
              <a:t> of type I (slow twitch) &amp; II (fast twitch) muscle fibers, and increased strength measured by 1-RM leg press</a:t>
            </a:r>
          </a:p>
          <a:p>
            <a:pPr marL="171450" indent="-171450">
              <a:buFont typeface="Arial" panose="020B0604020202020204" pitchFamily="34" charset="0"/>
              <a:buChar char="•"/>
            </a:pPr>
            <a:r>
              <a:rPr lang="en-US">
                <a:latin typeface="PlexesPro Book"/>
                <a:cs typeface="PlexesPro Book"/>
              </a:rPr>
              <a:t>And,</a:t>
            </a:r>
            <a:r>
              <a:rPr lang="en-US" baseline="0">
                <a:latin typeface="PlexesPro Book"/>
                <a:cs typeface="PlexesPro Book"/>
              </a:rPr>
              <a:t> similar to the results when looking only at the acute response, milk and whey protein most effective as recovery protein sources to gain lean mass</a:t>
            </a:r>
            <a:endParaRPr lang="en-US">
              <a:latin typeface="PlexesPro Book"/>
              <a:cs typeface="PlexesPro Book"/>
            </a:endParaRPr>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22</a:t>
            </a:fld>
            <a:endParaRPr lang="en-US"/>
          </a:p>
        </p:txBody>
      </p:sp>
    </p:spTree>
    <p:extLst>
      <p:ext uri="{BB962C8B-B14F-4D97-AF65-F5344CB8AC3E}">
        <p14:creationId xmlns:p14="http://schemas.microsoft.com/office/powerpoint/2010/main" val="154640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protein sources that are quickly digested and absorbed and rich in Leucine are most effective</a:t>
            </a:r>
          </a:p>
          <a:p>
            <a:r>
              <a:rPr lang="en-US"/>
              <a:t>The “right amount” is ~20 grams of protein.  To be more specific, ~0.25-0.3 grams/kg of body weight. </a:t>
            </a:r>
            <a:endParaRPr lang="en-US">
              <a:cs typeface="Calibri"/>
            </a:endParaRPr>
          </a:p>
          <a:p>
            <a:r>
              <a:rPr lang="en-US"/>
              <a:t>Protein consumption as soon as possible after exercise is ideal; a regular pattern throughout the day and before sleep are also important</a:t>
            </a:r>
          </a:p>
          <a:p>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23</a:t>
            </a:fld>
            <a:endParaRPr lang="en-US"/>
          </a:p>
        </p:txBody>
      </p:sp>
    </p:spTree>
    <p:extLst>
      <p:ext uri="{BB962C8B-B14F-4D97-AF65-F5344CB8AC3E}">
        <p14:creationId xmlns:p14="http://schemas.microsoft.com/office/powerpoint/2010/main" val="68737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0"/>
              <a:t>The muscle is always turning over,</a:t>
            </a:r>
            <a:r>
              <a:rPr lang="en-US" i="0" baseline="0"/>
              <a:t> in balance between muscle proteins synthesis and breakdown.</a:t>
            </a:r>
            <a:r>
              <a:rPr lang="en-US"/>
              <a:t> </a:t>
            </a:r>
            <a:r>
              <a:rPr lang="en-US" i="0" baseline="0"/>
              <a:t> While exercise is often thought of in relation to breakdown, a</a:t>
            </a:r>
            <a:r>
              <a:rPr lang="en-US" i="0"/>
              <a:t> benefit of exercise is also to increase muscle protein synthesis.</a:t>
            </a:r>
            <a:r>
              <a:rPr lang="en-US"/>
              <a:t> </a:t>
            </a:r>
            <a:r>
              <a:rPr lang="en-US" i="0"/>
              <a:t> But </a:t>
            </a:r>
            <a:r>
              <a:rPr lang="en-US"/>
              <a:t>individuals need</a:t>
            </a:r>
            <a:r>
              <a:rPr lang="en-US" i="0"/>
              <a:t> to deliver amino acids from food since we don’t store them to aid this process</a:t>
            </a:r>
          </a:p>
          <a:p>
            <a:endParaRPr lang="en-US"/>
          </a:p>
        </p:txBody>
      </p:sp>
      <p:sp>
        <p:nvSpPr>
          <p:cNvPr id="4" name="Slide Number Placeholder 3"/>
          <p:cNvSpPr>
            <a:spLocks noGrp="1"/>
          </p:cNvSpPr>
          <p:nvPr>
            <p:ph type="sldNum" sz="quarter" idx="10"/>
          </p:nvPr>
        </p:nvSpPr>
        <p:spPr/>
        <p:txBody>
          <a:bodyPr/>
          <a:lstStyle/>
          <a:p>
            <a:fld id="{392A1E1F-6E4D-4747-830E-DDA6E0257EB8}" type="slidenum">
              <a:rPr lang="en-US" smtClean="0"/>
              <a:t>4</a:t>
            </a:fld>
            <a:endParaRPr lang="en-US"/>
          </a:p>
        </p:txBody>
      </p:sp>
    </p:spTree>
    <p:extLst>
      <p:ext uri="{BB962C8B-B14F-4D97-AF65-F5344CB8AC3E}">
        <p14:creationId xmlns:p14="http://schemas.microsoft.com/office/powerpoint/2010/main" val="175806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rPr>
              <a:t>There are 3 classes of amino acids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Non—essential amino acids are produced by the body, so they are not critical to consume in the diet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essential amino acids cannot be made by the body, so must eat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Conditional amino acids are usually produced by the body are are only essential in times of illness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rPr>
              <a:t>Protein sources that deliver all of the essential amino acids are considered complete proteins</a:t>
            </a:r>
          </a:p>
          <a:p>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5</a:t>
            </a:fld>
            <a:endParaRPr lang="en-US"/>
          </a:p>
        </p:txBody>
      </p:sp>
    </p:spTree>
    <p:extLst>
      <p:ext uri="{BB962C8B-B14F-4D97-AF65-F5344CB8AC3E}">
        <p14:creationId xmlns:p14="http://schemas.microsoft.com/office/powerpoint/2010/main" val="131043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rPr>
              <a:t>Complete protein sources include poultry, meat, fish, dairy foods (milk, yogurt, cheese, eggs), and soy. Grains are not complete protein sources, with the exception of quinoa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rPr>
              <a:t>Complete proteins can be obtained by a combination of complementary sources, such as rice and beans. Vegetarians athletes need to be vigilant about their complementary sources of protein to ensure they meet their daily needs of complete proteins.</a:t>
            </a:r>
          </a:p>
          <a:p>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6</a:t>
            </a:fld>
            <a:endParaRPr lang="en-US"/>
          </a:p>
        </p:txBody>
      </p:sp>
    </p:spTree>
    <p:extLst>
      <p:ext uri="{BB962C8B-B14F-4D97-AF65-F5344CB8AC3E}">
        <p14:creationId xmlns:p14="http://schemas.microsoft.com/office/powerpoint/2010/main" val="64944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recommended dietary allowance for adults is 0.8 g/kg/day, which is about 0.4 g/</a:t>
            </a:r>
            <a:r>
              <a:rPr kumimoji="0" lang="en-US" sz="1200" b="0" i="0" u="none" strike="noStrike" kern="1200" cap="none" spc="0" normalizeH="0" baseline="0" noProof="0" err="1">
                <a:ln>
                  <a:noFill/>
                </a:ln>
                <a:solidFill>
                  <a:prstClr val="black"/>
                </a:solidFill>
                <a:effectLst/>
                <a:uLnTx/>
                <a:uFillTx/>
                <a:latin typeface="+mn-lt"/>
              </a:rPr>
              <a:t>lb</a:t>
            </a:r>
            <a:r>
              <a:rPr kumimoji="0" lang="en-US" sz="1200" b="0" i="0" u="none" strike="noStrike" kern="1200" cap="none" spc="0" normalizeH="0" baseline="0" noProof="0">
                <a:ln>
                  <a:noFill/>
                </a:ln>
                <a:solidFill>
                  <a:prstClr val="black"/>
                </a:solidFill>
                <a:effectLst/>
                <a:uLnTx/>
                <a:uFillTx/>
                <a:latin typeface="+mn-lt"/>
              </a:rPr>
              <a:t>, or 58 g of protein for a 160 </a:t>
            </a:r>
            <a:r>
              <a:rPr kumimoji="0" lang="en-US" sz="1200" b="0" i="0" u="none" strike="noStrike" kern="1200" cap="none" spc="0" normalizeH="0" baseline="0" noProof="0" err="1">
                <a:ln>
                  <a:noFill/>
                </a:ln>
                <a:solidFill>
                  <a:prstClr val="black"/>
                </a:solidFill>
                <a:effectLst/>
                <a:uLnTx/>
                <a:uFillTx/>
                <a:latin typeface="+mn-lt"/>
              </a:rPr>
              <a:t>lb</a:t>
            </a:r>
            <a:r>
              <a:rPr kumimoji="0" lang="en-US" sz="1200" b="0" i="0" u="none" strike="noStrike" kern="1200" cap="none" spc="0" normalizeH="0" baseline="0" noProof="0">
                <a:ln>
                  <a:noFill/>
                </a:ln>
                <a:solidFill>
                  <a:prstClr val="black"/>
                </a:solidFill>
                <a:effectLst/>
                <a:uLnTx/>
                <a:uFillTx/>
                <a:latin typeface="+mn-lt"/>
              </a:rPr>
              <a:t> individual. But remember this is the minimum, not optimum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Due to increased demands of exercise, the recommended intake for athletes is slightly greater than the RDA for adults, the amounts depending on the type of athlete and their goals. The protein intake supports metabolic adaptations to training, repair, remodeling, and protein turnover.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Even higher intakes may be indicated during periods of intensified training or when energy intake is reduced.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broad recommendations cover most training regimens and allow for flexible adjustments due to periodized training and conditioning, allowing the practitioners to tailor the recommendations to the individual athlete.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However, while the recommendations are higher for athletes, the majority of athletes have no problem meeting these numbers and do so on a regular basis. </a:t>
            </a:r>
            <a:endParaRPr lang="en-US">
              <a:cs typeface="Calibri"/>
            </a:endParaRPr>
          </a:p>
        </p:txBody>
      </p:sp>
      <p:sp>
        <p:nvSpPr>
          <p:cNvPr id="4" name="Slide Number Placeholder 3"/>
          <p:cNvSpPr>
            <a:spLocks noGrp="1"/>
          </p:cNvSpPr>
          <p:nvPr>
            <p:ph type="sldNum" sz="quarter" idx="10"/>
          </p:nvPr>
        </p:nvSpPr>
        <p:spPr/>
        <p:txBody>
          <a:bodyPr/>
          <a:lstStyle/>
          <a:p>
            <a:fld id="{543895A5-6727-B447-9821-27AE40BBC100}" type="slidenum">
              <a:rPr lang="en-US" smtClean="0"/>
              <a:t>7</a:t>
            </a:fld>
            <a:endParaRPr lang="en-US"/>
          </a:p>
        </p:txBody>
      </p:sp>
    </p:spTree>
    <p:extLst>
      <p:ext uri="{BB962C8B-B14F-4D97-AF65-F5344CB8AC3E}">
        <p14:creationId xmlns:p14="http://schemas.microsoft.com/office/powerpoint/2010/main" val="165639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Primary role of protein in sports nutrition is for recovery to provide the muscle with amino acid substrates from proteins while blood flow is increased and the hormonal environment is anabolic, or promotes protein synthesis.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Recovery protein will help to rebuild any muscle fibers broken down during exercise. However, while consuming protein acutely after exercise is an important behavior, it is important to remember that muscle rebuilding doesn’t happen immediately.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rPr>
              <a:t>The main benefit of regular recovery protein ingestion is to maintain muscle mass or build bigger muscles, depending on the training program and goal.  </a:t>
            </a:r>
          </a:p>
        </p:txBody>
      </p:sp>
      <p:sp>
        <p:nvSpPr>
          <p:cNvPr id="4" name="Slide Number Placeholder 3"/>
          <p:cNvSpPr>
            <a:spLocks noGrp="1"/>
          </p:cNvSpPr>
          <p:nvPr>
            <p:ph type="sldNum" sz="quarter" idx="10"/>
          </p:nvPr>
        </p:nvSpPr>
        <p:spPr/>
        <p:txBody>
          <a:bodyPr/>
          <a:lstStyle/>
          <a:p>
            <a:fld id="{543895A5-6727-B447-9821-27AE40BBC100}" type="slidenum">
              <a:rPr lang="en-US" smtClean="0"/>
              <a:t>8</a:t>
            </a:fld>
            <a:endParaRPr lang="en-US"/>
          </a:p>
        </p:txBody>
      </p:sp>
    </p:spTree>
    <p:extLst>
      <p:ext uri="{BB962C8B-B14F-4D97-AF65-F5344CB8AC3E}">
        <p14:creationId xmlns:p14="http://schemas.microsoft.com/office/powerpoint/2010/main" val="68108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An example of the role of protein in relation to other recovery nutrients. The main point is that while protein should be consumed regularly, the benefit is really long term</a:t>
            </a:r>
          </a:p>
        </p:txBody>
      </p:sp>
      <p:sp>
        <p:nvSpPr>
          <p:cNvPr id="4" name="Slide Number Placeholder 3"/>
          <p:cNvSpPr>
            <a:spLocks noGrp="1"/>
          </p:cNvSpPr>
          <p:nvPr>
            <p:ph type="sldNum" sz="quarter" idx="10"/>
          </p:nvPr>
        </p:nvSpPr>
        <p:spPr/>
        <p:txBody>
          <a:bodyPr/>
          <a:lstStyle/>
          <a:p>
            <a:fld id="{543895A5-6727-B447-9821-27AE40BBC100}" type="slidenum">
              <a:rPr lang="en-US" smtClean="0"/>
              <a:t>9</a:t>
            </a:fld>
            <a:endParaRPr lang="en-US"/>
          </a:p>
        </p:txBody>
      </p:sp>
    </p:spTree>
    <p:extLst>
      <p:ext uri="{BB962C8B-B14F-4D97-AF65-F5344CB8AC3E}">
        <p14:creationId xmlns:p14="http://schemas.microsoft.com/office/powerpoint/2010/main" val="94668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We need to consider</a:t>
            </a:r>
            <a:r>
              <a:rPr lang="en-US" baseline="0"/>
              <a:t> the amount of protein to consume, when to consume it, and what type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Amount: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a:t>How much protein to be effective?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a:t>How much is too much?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aseline="0"/>
              <a:t>Timing:</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a:t>What is the best time after exercise to eat protein?</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aseline="0"/>
              <a:t>Type: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a:t>Which source of protein is most beneficial for recovery?</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543895A5-6727-B447-9821-27AE40BBC100}" type="slidenum">
              <a:rPr lang="en-US" smtClean="0"/>
              <a:t>10</a:t>
            </a:fld>
            <a:endParaRPr lang="en-US"/>
          </a:p>
        </p:txBody>
      </p:sp>
    </p:spTree>
    <p:extLst>
      <p:ext uri="{BB962C8B-B14F-4D97-AF65-F5344CB8AC3E}">
        <p14:creationId xmlns:p14="http://schemas.microsoft.com/office/powerpoint/2010/main" val="96574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sign Comp placehol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83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8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1135" cy="5143500"/>
          </a:xfrm>
          <a:prstGeom prst="rect">
            <a:avLst/>
          </a:prstGeom>
        </p:spPr>
      </p:pic>
      <p:sp>
        <p:nvSpPr>
          <p:cNvPr id="4" name="Rectangle 3"/>
          <p:cNvSpPr/>
          <p:nvPr userDrawn="1"/>
        </p:nvSpPr>
        <p:spPr>
          <a:xfrm>
            <a:off x="0" y="0"/>
            <a:ext cx="9151135" cy="5169079"/>
          </a:xfrm>
          <a:prstGeom prst="rect">
            <a:avLst/>
          </a:prstGeom>
          <a:solidFill>
            <a:schemeClr val="tx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entury Gothic"/>
            </a:endParaRPr>
          </a:p>
        </p:txBody>
      </p:sp>
      <p:sp>
        <p:nvSpPr>
          <p:cNvPr id="5" name="Rectangle 4"/>
          <p:cNvSpPr/>
          <p:nvPr userDrawn="1"/>
        </p:nvSpPr>
        <p:spPr>
          <a:xfrm>
            <a:off x="-10635" y="2558984"/>
            <a:ext cx="9161770" cy="2563112"/>
          </a:xfrm>
          <a:prstGeom prst="rect">
            <a:avLst/>
          </a:prstGeom>
          <a:solidFill>
            <a:srgbClr val="68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 name="Text Placeholder 27"/>
          <p:cNvSpPr>
            <a:spLocks noGrp="1"/>
          </p:cNvSpPr>
          <p:nvPr>
            <p:ph type="body" sz="quarter" idx="10" hasCustomPrompt="1"/>
          </p:nvPr>
        </p:nvSpPr>
        <p:spPr>
          <a:xfrm>
            <a:off x="7135" y="776255"/>
            <a:ext cx="9144000" cy="1006475"/>
          </a:xfrm>
          <a:prstGeom prst="rect">
            <a:avLst/>
          </a:prstGeom>
        </p:spPr>
        <p:txBody>
          <a:bodyPr anchor="ctr"/>
          <a:lstStyle>
            <a:lvl1pPr marL="0" indent="0" algn="ctr">
              <a:lnSpc>
                <a:spcPct val="100000"/>
              </a:lnSpc>
              <a:buNone/>
              <a:defRPr sz="5500" b="1"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a:t>HEADER GOES HERE</a:t>
            </a:r>
          </a:p>
        </p:txBody>
      </p:sp>
      <p:cxnSp>
        <p:nvCxnSpPr>
          <p:cNvPr id="23" name="Straight Connector 22"/>
          <p:cNvCxnSpPr/>
          <p:nvPr userDrawn="1"/>
        </p:nvCxnSpPr>
        <p:spPr>
          <a:xfrm>
            <a:off x="-7135" y="253154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35" name="Text Placeholder 27"/>
          <p:cNvSpPr>
            <a:spLocks noGrp="1"/>
          </p:cNvSpPr>
          <p:nvPr>
            <p:ph type="body" sz="quarter" idx="11" hasCustomPrompt="1"/>
          </p:nvPr>
        </p:nvSpPr>
        <p:spPr>
          <a:xfrm>
            <a:off x="2506488" y="2823244"/>
            <a:ext cx="3836709" cy="483893"/>
          </a:xfrm>
          <a:prstGeom prst="rect">
            <a:avLst/>
          </a:prstGeom>
        </p:spPr>
        <p:txBody>
          <a:bodyPr anchor="ctr"/>
          <a:lstStyle>
            <a:lvl1pPr marL="0" indent="0">
              <a:lnSpc>
                <a:spcPct val="100000"/>
              </a:lnSpc>
              <a:buNone/>
              <a:defRPr sz="2400" b="1"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a:t>Presenter’s Name</a:t>
            </a:r>
          </a:p>
        </p:txBody>
      </p:sp>
      <p:grpSp>
        <p:nvGrpSpPr>
          <p:cNvPr id="2" name="Group 1"/>
          <p:cNvGrpSpPr/>
          <p:nvPr userDrawn="1"/>
        </p:nvGrpSpPr>
        <p:grpSpPr>
          <a:xfrm>
            <a:off x="0" y="16934"/>
            <a:ext cx="9158270" cy="5109633"/>
            <a:chOff x="0" y="16934"/>
            <a:chExt cx="9158270" cy="5109633"/>
          </a:xfrm>
        </p:grpSpPr>
        <p:cxnSp>
          <p:nvCxnSpPr>
            <p:cNvPr id="20" name="Straight Connector 19"/>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19" name="Text Placeholder 27"/>
          <p:cNvSpPr>
            <a:spLocks noGrp="1"/>
          </p:cNvSpPr>
          <p:nvPr>
            <p:ph type="body" sz="quarter" idx="15" hasCustomPrompt="1"/>
          </p:nvPr>
        </p:nvSpPr>
        <p:spPr>
          <a:xfrm>
            <a:off x="2506488" y="3312885"/>
            <a:ext cx="3836709" cy="483893"/>
          </a:xfrm>
          <a:prstGeom prst="rect">
            <a:avLst/>
          </a:prstGeom>
        </p:spPr>
        <p:txBody>
          <a:bodyPr anchor="ctr"/>
          <a:lstStyle>
            <a:lvl1pPr marL="0" indent="0">
              <a:lnSpc>
                <a:spcPct val="100000"/>
              </a:lnSpc>
              <a:buNone/>
              <a:defRPr sz="2400" b="0"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a:t>Title</a:t>
            </a:r>
          </a:p>
        </p:txBody>
      </p:sp>
      <p:sp>
        <p:nvSpPr>
          <p:cNvPr id="22" name="Shape 102"/>
          <p:cNvSpPr>
            <a:spLocks noChangeArrowheads="1"/>
          </p:cNvSpPr>
          <p:nvPr userDrawn="1"/>
        </p:nvSpPr>
        <p:spPr bwMode="auto">
          <a:xfrm>
            <a:off x="21406" y="4938154"/>
            <a:ext cx="9136864" cy="15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p>
            <a:pPr algn="ctr">
              <a:lnSpc>
                <a:spcPct val="90000"/>
              </a:lnSpc>
              <a:spcBef>
                <a:spcPts val="1000"/>
              </a:spcBef>
            </a:pPr>
            <a:r>
              <a:rPr lang="en-US" sz="1100" i="1">
                <a:solidFill>
                  <a:prstClr val="white">
                    <a:lumMod val="95000"/>
                  </a:prstClr>
                </a:solidFill>
                <a:latin typeface="Century Gothic"/>
                <a:cs typeface="Century Gothic"/>
                <a:sym typeface="Helvetica Neue LT Std 25 Ultra " charset="0"/>
              </a:rPr>
              <a:t>Opinions expressed are the presenter’s own and do not necessarily represent the opinions or policy of PepsiCo Inc. </a:t>
            </a:r>
          </a:p>
        </p:txBody>
      </p:sp>
    </p:spTree>
    <p:extLst>
      <p:ext uri="{BB962C8B-B14F-4D97-AF65-F5344CB8AC3E}">
        <p14:creationId xmlns:p14="http://schemas.microsoft.com/office/powerpoint/2010/main" val="200120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54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4" y="-29020"/>
            <a:ext cx="9155106" cy="5179244"/>
          </a:xfrm>
          <a:prstGeom prst="rect">
            <a:avLst/>
          </a:prstGeom>
        </p:spPr>
      </p:pic>
      <p:sp>
        <p:nvSpPr>
          <p:cNvPr id="4" name="Rectangle 3"/>
          <p:cNvSpPr/>
          <p:nvPr userDrawn="1"/>
        </p:nvSpPr>
        <p:spPr>
          <a:xfrm>
            <a:off x="-7135" y="0"/>
            <a:ext cx="9151135" cy="5169079"/>
          </a:xfrm>
          <a:prstGeom prst="rect">
            <a:avLst/>
          </a:prstGeom>
          <a:solidFill>
            <a:schemeClr val="tx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userDrawn="1"/>
        </p:nvSpPr>
        <p:spPr>
          <a:xfrm>
            <a:off x="-10635" y="2558984"/>
            <a:ext cx="9161770" cy="2563112"/>
          </a:xfrm>
          <a:prstGeom prst="rect">
            <a:avLst/>
          </a:prstGeom>
          <a:solidFill>
            <a:srgbClr val="68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7"/>
          <p:cNvSpPr>
            <a:spLocks noGrp="1"/>
          </p:cNvSpPr>
          <p:nvPr>
            <p:ph type="body" sz="quarter" idx="10" hasCustomPrompt="1"/>
          </p:nvPr>
        </p:nvSpPr>
        <p:spPr>
          <a:xfrm>
            <a:off x="7135" y="776255"/>
            <a:ext cx="9144000" cy="1006475"/>
          </a:xfrm>
          <a:prstGeom prst="rect">
            <a:avLst/>
          </a:prstGeom>
        </p:spPr>
        <p:txBody>
          <a:bodyPr anchor="ctr"/>
          <a:lstStyle>
            <a:lvl1pPr marL="0" indent="0" algn="ctr">
              <a:lnSpc>
                <a:spcPct val="100000"/>
              </a:lnSpc>
              <a:buNone/>
              <a:defRPr sz="5500" b="1" baseline="0">
                <a:solidFill>
                  <a:schemeClr val="bg1"/>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a:t>HEADER GOES HERE</a:t>
            </a:r>
          </a:p>
        </p:txBody>
      </p:sp>
      <p:cxnSp>
        <p:nvCxnSpPr>
          <p:cNvPr id="23" name="Straight Connector 22"/>
          <p:cNvCxnSpPr/>
          <p:nvPr userDrawn="1"/>
        </p:nvCxnSpPr>
        <p:spPr>
          <a:xfrm>
            <a:off x="-7135" y="253154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35" name="Text Placeholder 27"/>
          <p:cNvSpPr>
            <a:spLocks noGrp="1"/>
          </p:cNvSpPr>
          <p:nvPr>
            <p:ph type="body" sz="quarter" idx="11" hasCustomPrompt="1"/>
          </p:nvPr>
        </p:nvSpPr>
        <p:spPr>
          <a:xfrm>
            <a:off x="2506488" y="2823244"/>
            <a:ext cx="3836709" cy="483893"/>
          </a:xfrm>
          <a:prstGeom prst="rect">
            <a:avLst/>
          </a:prstGeom>
        </p:spPr>
        <p:txBody>
          <a:bodyPr anchor="ctr"/>
          <a:lstStyle>
            <a:lvl1pPr marL="0" indent="0">
              <a:lnSpc>
                <a:spcPct val="100000"/>
              </a:lnSpc>
              <a:buNone/>
              <a:defRPr sz="2400" b="1"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Presenter’s Name</a:t>
            </a:r>
          </a:p>
        </p:txBody>
      </p:sp>
      <p:grpSp>
        <p:nvGrpSpPr>
          <p:cNvPr id="2" name="Group 1"/>
          <p:cNvGrpSpPr/>
          <p:nvPr userDrawn="1"/>
        </p:nvGrpSpPr>
        <p:grpSpPr>
          <a:xfrm>
            <a:off x="0" y="16934"/>
            <a:ext cx="9158270" cy="5109633"/>
            <a:chOff x="0" y="16934"/>
            <a:chExt cx="9158270" cy="5109633"/>
          </a:xfrm>
        </p:grpSpPr>
        <p:cxnSp>
          <p:nvCxnSpPr>
            <p:cNvPr id="20" name="Straight Connector 19"/>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19" name="Text Placeholder 27"/>
          <p:cNvSpPr>
            <a:spLocks noGrp="1"/>
          </p:cNvSpPr>
          <p:nvPr>
            <p:ph type="body" sz="quarter" idx="15" hasCustomPrompt="1"/>
          </p:nvPr>
        </p:nvSpPr>
        <p:spPr>
          <a:xfrm>
            <a:off x="2506488" y="3312885"/>
            <a:ext cx="3836709" cy="483893"/>
          </a:xfrm>
          <a:prstGeom prst="rect">
            <a:avLst/>
          </a:prstGeom>
        </p:spPr>
        <p:txBody>
          <a:bodyPr anchor="ctr"/>
          <a:lstStyle>
            <a:lvl1pPr marL="0" indent="0">
              <a:lnSpc>
                <a:spcPct val="100000"/>
              </a:lnSpc>
              <a:buNone/>
              <a:defRPr sz="2400" b="0" i="0">
                <a:solidFill>
                  <a:srgbClr val="335720"/>
                </a:solidFill>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dirty="0"/>
              <a:t>Title</a:t>
            </a:r>
          </a:p>
        </p:txBody>
      </p:sp>
      <p:sp>
        <p:nvSpPr>
          <p:cNvPr id="22" name="Shape 102"/>
          <p:cNvSpPr>
            <a:spLocks noChangeArrowheads="1"/>
          </p:cNvSpPr>
          <p:nvPr userDrawn="1"/>
        </p:nvSpPr>
        <p:spPr bwMode="auto">
          <a:xfrm>
            <a:off x="21406" y="4938154"/>
            <a:ext cx="9136864"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p>
            <a:pPr algn="ctr" defTabSz="457200">
              <a:lnSpc>
                <a:spcPct val="90000"/>
              </a:lnSpc>
              <a:spcBef>
                <a:spcPts val="1000"/>
              </a:spcBef>
            </a:pPr>
            <a:r>
              <a:rPr lang="en-US" sz="1200" b="0" i="1">
                <a:solidFill>
                  <a:schemeClr val="bg1">
                    <a:lumMod val="95000"/>
                  </a:schemeClr>
                </a:solidFill>
                <a:latin typeface="Century Gothic"/>
                <a:cs typeface="Century Gothic"/>
                <a:sym typeface="Helvetica Neue LT Std 25 Ultra " charset="0"/>
              </a:rPr>
              <a:t>Opinions expressed are the presenter’s own and do not necessarily represent the opinions or policy of PepsiCo Inc. </a:t>
            </a:r>
          </a:p>
        </p:txBody>
      </p:sp>
    </p:spTree>
    <p:extLst>
      <p:ext uri="{BB962C8B-B14F-4D97-AF65-F5344CB8AC3E}">
        <p14:creationId xmlns:p14="http://schemas.microsoft.com/office/powerpoint/2010/main" val="328279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cluding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1411" y="4296"/>
            <a:ext cx="9152546" cy="5143500"/>
          </a:xfrm>
          <a:prstGeom prst="rect">
            <a:avLst/>
          </a:prstGeom>
          <a:effectLst/>
        </p:spPr>
      </p:pic>
      <p:grpSp>
        <p:nvGrpSpPr>
          <p:cNvPr id="7" name="Group 6"/>
          <p:cNvGrpSpPr/>
          <p:nvPr userDrawn="1"/>
        </p:nvGrpSpPr>
        <p:grpSpPr>
          <a:xfrm>
            <a:off x="0" y="16934"/>
            <a:ext cx="9158270" cy="5109633"/>
            <a:chOff x="0" y="16934"/>
            <a:chExt cx="9158270" cy="5109633"/>
          </a:xfrm>
        </p:grpSpPr>
        <p:cxnSp>
          <p:nvCxnSpPr>
            <p:cNvPr id="8" name="Straight Connector 7"/>
            <p:cNvCxnSpPr/>
            <p:nvPr userDrawn="1"/>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userDrawn="1"/>
        </p:nvSpPr>
        <p:spPr>
          <a:xfrm>
            <a:off x="-1" y="2052457"/>
            <a:ext cx="9143999" cy="1015663"/>
          </a:xfrm>
          <a:prstGeom prst="rect">
            <a:avLst/>
          </a:prstGeom>
          <a:noFill/>
        </p:spPr>
        <p:txBody>
          <a:bodyPr wrap="square" rtlCol="0">
            <a:spAutoFit/>
          </a:bodyPr>
          <a:lstStyle/>
          <a:p>
            <a:pPr algn="ctr" defTabSz="685800" fontAlgn="base">
              <a:spcBef>
                <a:spcPct val="0"/>
              </a:spcBef>
              <a:spcAft>
                <a:spcPct val="0"/>
              </a:spcAft>
            </a:pPr>
            <a:r>
              <a:rPr lang="en-US" sz="6000" err="1">
                <a:solidFill>
                  <a:prstClr val="black"/>
                </a:solidFill>
                <a:latin typeface="Century Gothic"/>
                <a:ea typeface="MS PGothic" panose="020B0600070205080204" pitchFamily="34" charset="-128"/>
                <a:cs typeface="Century Gothic"/>
              </a:rPr>
              <a:t>GSSIweb.org</a:t>
            </a:r>
            <a:endParaRPr lang="en-US" sz="6000">
              <a:solidFill>
                <a:prstClr val="black"/>
              </a:solidFill>
              <a:latin typeface="Century Gothic"/>
              <a:ea typeface="MS PGothic" panose="020B0600070205080204" pitchFamily="34" charset="-128"/>
              <a:cs typeface="Century Gothic"/>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7416" y="1427248"/>
            <a:ext cx="1089165" cy="625209"/>
          </a:xfrm>
          <a:prstGeom prst="rect">
            <a:avLst/>
          </a:prstGeom>
          <a:ln>
            <a:noFill/>
          </a:ln>
          <a:effectLst>
            <a:outerShdw blurRad="292100" dist="139700" dir="2700000" algn="tl" rotWithShape="0">
              <a:srgbClr val="333333">
                <a:alpha val="65000"/>
              </a:srgbClr>
            </a:outerShdw>
          </a:effectLst>
        </p:spPr>
      </p:pic>
      <p:cxnSp>
        <p:nvCxnSpPr>
          <p:cNvPr id="11" name="Straight Connector 10"/>
          <p:cNvCxnSpPr/>
          <p:nvPr userDrawn="1"/>
        </p:nvCxnSpPr>
        <p:spPr>
          <a:xfrm>
            <a:off x="1926250" y="3275316"/>
            <a:ext cx="529149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1926250" y="1782018"/>
            <a:ext cx="0" cy="14932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7217746" y="1782017"/>
            <a:ext cx="0" cy="149329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926250" y="1782018"/>
            <a:ext cx="18953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322361" y="1782017"/>
            <a:ext cx="18953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65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Design Comp placehol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24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Design Comp placehol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46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276350"/>
            <a:ext cx="9144000" cy="3867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Rectangle 1"/>
          <p:cNvSpPr/>
          <p:nvPr userDrawn="1"/>
        </p:nvSpPr>
        <p:spPr>
          <a:xfrm>
            <a:off x="0" y="0"/>
            <a:ext cx="9144000" cy="3840480"/>
          </a:xfrm>
          <a:prstGeom prst="rect">
            <a:avLst/>
          </a:prstGeom>
          <a:solidFill>
            <a:srgbClr val="0D0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 name="TextBox 9"/>
          <p:cNvSpPr txBox="1"/>
          <p:nvPr userDrawn="1"/>
        </p:nvSpPr>
        <p:spPr>
          <a:xfrm>
            <a:off x="0" y="1277622"/>
            <a:ext cx="9144000" cy="1323439"/>
          </a:xfrm>
          <a:prstGeom prst="rect">
            <a:avLst/>
          </a:prstGeom>
          <a:noFill/>
        </p:spPr>
        <p:txBody>
          <a:bodyPr wrap="square" rtlCol="0">
            <a:spAutoFit/>
          </a:bodyPr>
          <a:lstStyle/>
          <a:p>
            <a:pPr algn="ctr"/>
            <a:r>
              <a:rPr lang="en-US" sz="8000">
                <a:solidFill>
                  <a:srgbClr val="FFFFFF"/>
                </a:solidFill>
                <a:latin typeface="Century Gothic"/>
              </a:rPr>
              <a:t>STORYBOARDS</a:t>
            </a:r>
          </a:p>
        </p:txBody>
      </p:sp>
      <p:grpSp>
        <p:nvGrpSpPr>
          <p:cNvPr id="16" name="Group 15"/>
          <p:cNvGrpSpPr/>
          <p:nvPr userDrawn="1"/>
        </p:nvGrpSpPr>
        <p:grpSpPr>
          <a:xfrm>
            <a:off x="639856" y="1330960"/>
            <a:ext cx="7864289" cy="1316990"/>
            <a:chOff x="0" y="1330960"/>
            <a:chExt cx="9144000" cy="1316990"/>
          </a:xfrm>
        </p:grpSpPr>
        <p:cxnSp>
          <p:nvCxnSpPr>
            <p:cNvPr id="4" name="Straight Connector 3"/>
            <p:cNvCxnSpPr/>
            <p:nvPr userDrawn="1"/>
          </p:nvCxnSpPr>
          <p:spPr>
            <a:xfrm>
              <a:off x="0" y="1330960"/>
              <a:ext cx="9144000" cy="0"/>
            </a:xfrm>
            <a:prstGeom prst="line">
              <a:avLst/>
            </a:prstGeom>
            <a:ln w="12700" cmpd="sng">
              <a:solidFill>
                <a:srgbClr val="F79E35"/>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2647950"/>
              <a:ext cx="9144000" cy="0"/>
            </a:xfrm>
            <a:prstGeom prst="line">
              <a:avLst/>
            </a:prstGeom>
            <a:ln w="12700" cmpd="sng">
              <a:solidFill>
                <a:srgbClr val="F79E35"/>
              </a:solidFill>
            </a:ln>
          </p:spPr>
          <p:style>
            <a:lnRef idx="2">
              <a:schemeClr val="accent1"/>
            </a:lnRef>
            <a:fillRef idx="0">
              <a:schemeClr val="accent1"/>
            </a:fillRef>
            <a:effectRef idx="1">
              <a:schemeClr val="accent1"/>
            </a:effectRef>
            <a:fontRef idx="minor">
              <a:schemeClr val="tx1"/>
            </a:fontRef>
          </p:style>
        </p:cxnSp>
      </p:grpSp>
      <p:sp>
        <p:nvSpPr>
          <p:cNvPr id="15" name="Rectangle 14"/>
          <p:cNvSpPr/>
          <p:nvPr userDrawn="1"/>
        </p:nvSpPr>
        <p:spPr>
          <a:xfrm>
            <a:off x="0" y="3719737"/>
            <a:ext cx="9144000" cy="128913"/>
          </a:xfrm>
          <a:prstGeom prst="rect">
            <a:avLst/>
          </a:prstGeom>
          <a:solidFill>
            <a:srgbClr val="459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388274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0D0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 name="Text Placeholder 3"/>
          <p:cNvSpPr>
            <a:spLocks noGrp="1"/>
          </p:cNvSpPr>
          <p:nvPr>
            <p:ph type="body" sz="quarter" idx="10" hasCustomPrompt="1"/>
          </p:nvPr>
        </p:nvSpPr>
        <p:spPr>
          <a:xfrm>
            <a:off x="1" y="1859280"/>
            <a:ext cx="9144000" cy="1300480"/>
          </a:xfrm>
          <a:prstGeom prst="rect">
            <a:avLst/>
          </a:prstGeom>
          <a:noFill/>
          <a:ln>
            <a:solidFill>
              <a:srgbClr val="0D0E1C"/>
            </a:solidFill>
          </a:ln>
        </p:spPr>
        <p:txBody>
          <a:bodyPr vert="horz" anchor="ctr"/>
          <a:lstStyle>
            <a:lvl1pPr marL="0" indent="0" algn="ctr">
              <a:buNone/>
              <a:defRPr sz="800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STAGE #</a:t>
            </a:r>
          </a:p>
        </p:txBody>
      </p:sp>
      <p:sp>
        <p:nvSpPr>
          <p:cNvPr id="5" name="Rectangle 4"/>
          <p:cNvSpPr/>
          <p:nvPr userDrawn="1"/>
        </p:nvSpPr>
        <p:spPr>
          <a:xfrm>
            <a:off x="0" y="4673600"/>
            <a:ext cx="9144000" cy="468630"/>
          </a:xfrm>
          <a:prstGeom prst="rect">
            <a:avLst/>
          </a:prstGeom>
          <a:solidFill>
            <a:srgbClr val="459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TextBox 5"/>
          <p:cNvSpPr txBox="1"/>
          <p:nvPr userDrawn="1"/>
        </p:nvSpPr>
        <p:spPr>
          <a:xfrm>
            <a:off x="7881074" y="4827063"/>
            <a:ext cx="1036302" cy="253916"/>
          </a:xfrm>
          <a:prstGeom prst="rect">
            <a:avLst/>
          </a:prstGeom>
          <a:noFill/>
        </p:spPr>
        <p:txBody>
          <a:bodyPr wrap="none" rtlCol="0">
            <a:spAutoFit/>
          </a:bodyPr>
          <a:lstStyle/>
          <a:p>
            <a:r>
              <a:rPr lang="en-US" sz="1050">
                <a:solidFill>
                  <a:prstClr val="white"/>
                </a:solidFill>
                <a:latin typeface="Franklin Gothic Book"/>
                <a:cs typeface="Franklin Gothic Book"/>
              </a:rPr>
              <a:t>STORYBOARDS</a:t>
            </a:r>
          </a:p>
        </p:txBody>
      </p:sp>
      <p:pic>
        <p:nvPicPr>
          <p:cNvPr id="7" name="Picture 6"/>
          <p:cNvPicPr>
            <a:picLocks noChangeAspect="1"/>
          </p:cNvPicPr>
          <p:nvPr userDrawn="1"/>
        </p:nvPicPr>
        <p:blipFill>
          <a:blip r:embed="rId2"/>
          <a:stretch>
            <a:fillRect/>
          </a:stretch>
        </p:blipFill>
        <p:spPr>
          <a:xfrm>
            <a:off x="251460" y="4832350"/>
            <a:ext cx="229829" cy="209550"/>
          </a:xfrm>
          <a:prstGeom prst="rect">
            <a:avLst/>
          </a:prstGeom>
        </p:spPr>
      </p:pic>
      <p:sp>
        <p:nvSpPr>
          <p:cNvPr id="10" name="Rectangle 9"/>
          <p:cNvSpPr/>
          <p:nvPr userDrawn="1"/>
        </p:nvSpPr>
        <p:spPr>
          <a:xfrm>
            <a:off x="0" y="-19050"/>
            <a:ext cx="9144000" cy="468630"/>
          </a:xfrm>
          <a:prstGeom prst="rect">
            <a:avLst/>
          </a:prstGeom>
          <a:solidFill>
            <a:srgbClr val="459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grpSp>
        <p:nvGrpSpPr>
          <p:cNvPr id="13" name="Group 12"/>
          <p:cNvGrpSpPr/>
          <p:nvPr userDrawn="1"/>
        </p:nvGrpSpPr>
        <p:grpSpPr>
          <a:xfrm>
            <a:off x="639856" y="1913255"/>
            <a:ext cx="7864289" cy="1316990"/>
            <a:chOff x="0" y="1330960"/>
            <a:chExt cx="9144000" cy="1316990"/>
          </a:xfrm>
        </p:grpSpPr>
        <p:cxnSp>
          <p:nvCxnSpPr>
            <p:cNvPr id="14" name="Straight Connector 13"/>
            <p:cNvCxnSpPr/>
            <p:nvPr userDrawn="1"/>
          </p:nvCxnSpPr>
          <p:spPr>
            <a:xfrm>
              <a:off x="0" y="1330960"/>
              <a:ext cx="9144000" cy="0"/>
            </a:xfrm>
            <a:prstGeom prst="line">
              <a:avLst/>
            </a:prstGeom>
            <a:ln w="12700" cmpd="sng">
              <a:solidFill>
                <a:srgbClr val="F79E35"/>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2647950"/>
              <a:ext cx="9144000" cy="0"/>
            </a:xfrm>
            <a:prstGeom prst="line">
              <a:avLst/>
            </a:prstGeom>
            <a:ln w="12700" cmpd="sng">
              <a:solidFill>
                <a:srgbClr val="F79E3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54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p:cNvSpPr/>
          <p:nvPr userDrawn="1"/>
        </p:nvSpPr>
        <p:spPr>
          <a:xfrm>
            <a:off x="4575502" y="0"/>
            <a:ext cx="4568498" cy="5143500"/>
          </a:xfrm>
          <a:prstGeom prst="rect">
            <a:avLst/>
          </a:prstGeom>
          <a:solidFill>
            <a:srgbClr val="459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2" name="Rectangle 11"/>
          <p:cNvSpPr/>
          <p:nvPr userDrawn="1"/>
        </p:nvSpPr>
        <p:spPr>
          <a:xfrm>
            <a:off x="0" y="4673600"/>
            <a:ext cx="9144000" cy="469900"/>
          </a:xfrm>
          <a:prstGeom prst="rect">
            <a:avLst/>
          </a:prstGeom>
          <a:solidFill>
            <a:srgbClr val="0D0E1C"/>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6" name="TextBox 15"/>
          <p:cNvSpPr txBox="1"/>
          <p:nvPr userDrawn="1"/>
        </p:nvSpPr>
        <p:spPr>
          <a:xfrm>
            <a:off x="7881074" y="4827063"/>
            <a:ext cx="1036302" cy="253916"/>
          </a:xfrm>
          <a:prstGeom prst="rect">
            <a:avLst/>
          </a:prstGeom>
          <a:noFill/>
        </p:spPr>
        <p:txBody>
          <a:bodyPr wrap="none" rtlCol="0">
            <a:spAutoFit/>
          </a:bodyPr>
          <a:lstStyle/>
          <a:p>
            <a:r>
              <a:rPr lang="en-US" sz="1050">
                <a:solidFill>
                  <a:prstClr val="white"/>
                </a:solidFill>
                <a:latin typeface="Franklin Gothic Book"/>
                <a:cs typeface="Franklin Gothic Book"/>
              </a:rPr>
              <a:t>STORYBOARDS</a:t>
            </a:r>
          </a:p>
        </p:txBody>
      </p:sp>
      <p:pic>
        <p:nvPicPr>
          <p:cNvPr id="17" name="Picture 16"/>
          <p:cNvPicPr>
            <a:picLocks noChangeAspect="1"/>
          </p:cNvPicPr>
          <p:nvPr userDrawn="1"/>
        </p:nvPicPr>
        <p:blipFill>
          <a:blip r:embed="rId2"/>
          <a:stretch>
            <a:fillRect/>
          </a:stretch>
        </p:blipFill>
        <p:spPr>
          <a:xfrm>
            <a:off x="251460" y="4832350"/>
            <a:ext cx="229829" cy="209550"/>
          </a:xfrm>
          <a:prstGeom prst="rect">
            <a:avLst/>
          </a:prstGeom>
        </p:spPr>
      </p:pic>
      <p:sp>
        <p:nvSpPr>
          <p:cNvPr id="18" name="Rectangle 17"/>
          <p:cNvSpPr/>
          <p:nvPr userDrawn="1"/>
        </p:nvSpPr>
        <p:spPr>
          <a:xfrm>
            <a:off x="0" y="1270"/>
            <a:ext cx="9144000" cy="468630"/>
          </a:xfrm>
          <a:prstGeom prst="rect">
            <a:avLst/>
          </a:prstGeom>
          <a:solidFill>
            <a:srgbClr val="0D0E1C"/>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cxnSp>
        <p:nvCxnSpPr>
          <p:cNvPr id="19" name="Straight Connector 18"/>
          <p:cNvCxnSpPr/>
          <p:nvPr userDrawn="1"/>
        </p:nvCxnSpPr>
        <p:spPr>
          <a:xfrm>
            <a:off x="0" y="487414"/>
            <a:ext cx="9144000" cy="0"/>
          </a:xfrm>
          <a:prstGeom prst="line">
            <a:avLst/>
          </a:prstGeom>
          <a:ln w="28575" cmpd="sng">
            <a:solidFill>
              <a:srgbClr val="459ACA"/>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4667631"/>
            <a:ext cx="9144000" cy="0"/>
          </a:xfrm>
          <a:prstGeom prst="line">
            <a:avLst/>
          </a:prstGeom>
          <a:ln w="28575" cmpd="sng">
            <a:solidFill>
              <a:srgbClr val="459ACA"/>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307978" y="800101"/>
            <a:ext cx="4024313" cy="3809315"/>
          </a:xfrm>
          <a:prstGeom prst="rect">
            <a:avLst/>
          </a:prstGeom>
        </p:spPr>
        <p:txBody>
          <a:bodyPr vert="horz"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Content Here</a:t>
            </a:r>
          </a:p>
        </p:txBody>
      </p:sp>
      <p:sp>
        <p:nvSpPr>
          <p:cNvPr id="7" name="Text Placeholder 6"/>
          <p:cNvSpPr>
            <a:spLocks noGrp="1"/>
          </p:cNvSpPr>
          <p:nvPr>
            <p:ph type="body" sz="quarter" idx="11" hasCustomPrompt="1"/>
          </p:nvPr>
        </p:nvSpPr>
        <p:spPr>
          <a:xfrm>
            <a:off x="307978" y="81280"/>
            <a:ext cx="4024313" cy="272654"/>
          </a:xfrm>
          <a:prstGeom prst="rect">
            <a:avLst/>
          </a:prstGeom>
        </p:spPr>
        <p:txBody>
          <a:bodyPr vert="horz" anchor="ctr"/>
          <a:lstStyle>
            <a:lvl1pPr marL="0" indent="0">
              <a:buNone/>
              <a:defRPr sz="1400" b="0">
                <a:solidFill>
                  <a:schemeClr val="bg1"/>
                </a:solidFill>
                <a:latin typeface="Franklin Gothic Medium"/>
                <a:cs typeface="Franklin Gothic Medium"/>
              </a:defRPr>
            </a:lvl1pPr>
            <a:lvl5pPr marL="1828800" indent="0">
              <a:buNone/>
              <a:defRPr/>
            </a:lvl5pPr>
          </a:lstStyle>
          <a:p>
            <a:pPr lvl="0"/>
            <a:r>
              <a:rPr lang="en-US"/>
              <a:t>Slide #</a:t>
            </a:r>
          </a:p>
        </p:txBody>
      </p:sp>
      <p:sp>
        <p:nvSpPr>
          <p:cNvPr id="9" name="Text Placeholder 6"/>
          <p:cNvSpPr>
            <a:spLocks noGrp="1"/>
          </p:cNvSpPr>
          <p:nvPr>
            <p:ph type="body" sz="quarter" idx="13" hasCustomPrompt="1"/>
          </p:nvPr>
        </p:nvSpPr>
        <p:spPr>
          <a:xfrm>
            <a:off x="4724403" y="800100"/>
            <a:ext cx="4024313" cy="1679286"/>
          </a:xfrm>
          <a:prstGeom prst="rect">
            <a:avLst/>
          </a:prstGeom>
        </p:spPr>
        <p:txBody>
          <a:bodyPr vert="horz" anchor="t"/>
          <a:lstStyle>
            <a:lvl1pPr marL="0" indent="0">
              <a:buNone/>
              <a:defRPr sz="1200" b="1">
                <a:solidFill>
                  <a:schemeClr val="bg1"/>
                </a:solidFill>
              </a:defRPr>
            </a:lvl1pPr>
            <a:lvl5pPr marL="1828800" indent="0">
              <a:buNone/>
              <a:defRPr/>
            </a:lvl5pPr>
          </a:lstStyle>
          <a:p>
            <a:pPr lvl="0"/>
            <a:r>
              <a:rPr lang="en-US"/>
              <a:t>Text here</a:t>
            </a:r>
          </a:p>
        </p:txBody>
      </p:sp>
      <p:sp>
        <p:nvSpPr>
          <p:cNvPr id="11" name="Text Placeholder 6"/>
          <p:cNvSpPr>
            <a:spLocks noGrp="1"/>
          </p:cNvSpPr>
          <p:nvPr>
            <p:ph type="body" sz="quarter" idx="15" hasCustomPrompt="1"/>
          </p:nvPr>
        </p:nvSpPr>
        <p:spPr>
          <a:xfrm>
            <a:off x="4724403" y="2930129"/>
            <a:ext cx="4024313" cy="1679286"/>
          </a:xfrm>
          <a:prstGeom prst="rect">
            <a:avLst/>
          </a:prstGeom>
        </p:spPr>
        <p:txBody>
          <a:bodyPr vert="horz" anchor="t"/>
          <a:lstStyle>
            <a:lvl1pPr marL="0" indent="0">
              <a:buNone/>
              <a:defRPr sz="1200" b="1">
                <a:solidFill>
                  <a:schemeClr val="bg1"/>
                </a:solidFill>
              </a:defRPr>
            </a:lvl1pPr>
            <a:lvl5pPr marL="1828800" indent="0">
              <a:buNone/>
              <a:defRPr/>
            </a:lvl5pPr>
          </a:lstStyle>
          <a:p>
            <a:pPr lvl="0"/>
            <a:r>
              <a:rPr lang="en-US"/>
              <a:t>Text here</a:t>
            </a:r>
          </a:p>
        </p:txBody>
      </p:sp>
      <p:sp>
        <p:nvSpPr>
          <p:cNvPr id="13" name="TextBox 12"/>
          <p:cNvSpPr txBox="1"/>
          <p:nvPr userDrawn="1"/>
        </p:nvSpPr>
        <p:spPr>
          <a:xfrm>
            <a:off x="4724401" y="484531"/>
            <a:ext cx="3423920" cy="307777"/>
          </a:xfrm>
          <a:prstGeom prst="rect">
            <a:avLst/>
          </a:prstGeom>
          <a:noFill/>
        </p:spPr>
        <p:txBody>
          <a:bodyPr wrap="square" rtlCol="0" anchor="ctr">
            <a:spAutoFit/>
          </a:bodyPr>
          <a:lstStyle/>
          <a:p>
            <a:pPr>
              <a:defRPr/>
            </a:pPr>
            <a:r>
              <a:rPr lang="en-US" sz="1400">
                <a:solidFill>
                  <a:prstClr val="white"/>
                </a:solidFill>
                <a:latin typeface="Franklin Gothic Medium"/>
                <a:cs typeface="Franklin Gothic Medium"/>
              </a:rPr>
              <a:t>Look &amp; Feel:</a:t>
            </a:r>
          </a:p>
        </p:txBody>
      </p:sp>
      <p:sp>
        <p:nvSpPr>
          <p:cNvPr id="14" name="TextBox 13"/>
          <p:cNvSpPr txBox="1"/>
          <p:nvPr userDrawn="1"/>
        </p:nvSpPr>
        <p:spPr>
          <a:xfrm>
            <a:off x="4724401" y="2590429"/>
            <a:ext cx="3423920" cy="307777"/>
          </a:xfrm>
          <a:prstGeom prst="rect">
            <a:avLst/>
          </a:prstGeom>
          <a:noFill/>
        </p:spPr>
        <p:txBody>
          <a:bodyPr wrap="square" rtlCol="0" anchor="ctr">
            <a:spAutoFit/>
          </a:bodyPr>
          <a:lstStyle/>
          <a:p>
            <a:pPr>
              <a:defRPr/>
            </a:pPr>
            <a:r>
              <a:rPr lang="en-US" sz="1400">
                <a:solidFill>
                  <a:prstClr val="white"/>
                </a:solidFill>
                <a:latin typeface="Franklin Gothic Medium"/>
                <a:cs typeface="Franklin Gothic Medium"/>
              </a:rPr>
              <a:t>Speaker’s Guidance:</a:t>
            </a:r>
          </a:p>
        </p:txBody>
      </p:sp>
      <p:sp>
        <p:nvSpPr>
          <p:cNvPr id="15" name="TextBox 14"/>
          <p:cNvSpPr txBox="1"/>
          <p:nvPr userDrawn="1"/>
        </p:nvSpPr>
        <p:spPr>
          <a:xfrm>
            <a:off x="304800" y="484531"/>
            <a:ext cx="3423920" cy="307777"/>
          </a:xfrm>
          <a:prstGeom prst="rect">
            <a:avLst/>
          </a:prstGeom>
          <a:noFill/>
        </p:spPr>
        <p:txBody>
          <a:bodyPr wrap="square" rtlCol="0" anchor="ctr">
            <a:spAutoFit/>
          </a:bodyPr>
          <a:lstStyle/>
          <a:p>
            <a:pPr>
              <a:defRPr/>
            </a:pPr>
            <a:r>
              <a:rPr lang="en-US" sz="1400">
                <a:solidFill>
                  <a:prstClr val="black"/>
                </a:solidFill>
                <a:latin typeface="Franklin Gothic Medium"/>
                <a:cs typeface="Franklin Gothic Medium"/>
              </a:rPr>
              <a:t>Text on Slide:</a:t>
            </a:r>
          </a:p>
        </p:txBody>
      </p:sp>
    </p:spTree>
    <p:extLst>
      <p:ext uri="{BB962C8B-B14F-4D97-AF65-F5344CB8AC3E}">
        <p14:creationId xmlns:p14="http://schemas.microsoft.com/office/powerpoint/2010/main" val="4155850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04923"/>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8" r:id="rId3"/>
    <p:sldLayoutId id="2147483679" r:id="rId4"/>
    <p:sldLayoutId id="2147483683" r:id="rId5"/>
    <p:sldLayoutId id="21474836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1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jpe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57672"/>
            <a:ext cx="9144000" cy="1006475"/>
          </a:xfrm>
        </p:spPr>
        <p:txBody>
          <a:bodyPr/>
          <a:lstStyle/>
          <a:p>
            <a:r>
              <a:rPr lang="en-US" sz="4800" b="0"/>
              <a:t>The Science of Sports Nutrition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Hexagon 4"/>
          <p:cNvSpPr/>
          <p:nvPr/>
        </p:nvSpPr>
        <p:spPr>
          <a:xfrm rot="5400000">
            <a:off x="7423091" y="2004488"/>
            <a:ext cx="937905" cy="906619"/>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6772" y="2202144"/>
            <a:ext cx="419854" cy="464271"/>
          </a:xfrm>
          <a:prstGeom prst="rect">
            <a:avLst/>
          </a:prstGeom>
        </p:spPr>
      </p:pic>
      <p:sp>
        <p:nvSpPr>
          <p:cNvPr id="7" name="Hexagon 6"/>
          <p:cNvSpPr/>
          <p:nvPr/>
        </p:nvSpPr>
        <p:spPr>
          <a:xfrm rot="5400000">
            <a:off x="7988862" y="2836268"/>
            <a:ext cx="945007" cy="8146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xagon 7"/>
          <p:cNvSpPr/>
          <p:nvPr/>
        </p:nvSpPr>
        <p:spPr>
          <a:xfrm rot="5400000">
            <a:off x="7169863" y="2994810"/>
            <a:ext cx="822768" cy="70928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xagon 8"/>
          <p:cNvSpPr/>
          <p:nvPr/>
        </p:nvSpPr>
        <p:spPr>
          <a:xfrm rot="5400000">
            <a:off x="7841214" y="3723212"/>
            <a:ext cx="524734" cy="452357"/>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Hexagon 10"/>
          <p:cNvSpPr/>
          <p:nvPr/>
        </p:nvSpPr>
        <p:spPr>
          <a:xfrm rot="5400000">
            <a:off x="8428040" y="3737993"/>
            <a:ext cx="667459" cy="575395"/>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9980" t="1" r="65144" b="-6030"/>
          <a:stretch/>
        </p:blipFill>
        <p:spPr>
          <a:xfrm>
            <a:off x="8579446" y="3881125"/>
            <a:ext cx="342051" cy="293363"/>
          </a:xfrm>
          <a:prstGeom prst="rect">
            <a:avLst/>
          </a:prstGeom>
        </p:spPr>
      </p:pic>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85018" t="1" r="-2115" b="-12208"/>
          <a:stretch/>
        </p:blipFill>
        <p:spPr>
          <a:xfrm>
            <a:off x="8143539" y="3003992"/>
            <a:ext cx="631170" cy="498462"/>
          </a:xfrm>
          <a:prstGeom prst="rect">
            <a:avLst/>
          </a:prstGeom>
        </p:spPr>
      </p:pic>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63310" t="1" r="19593" b="-12207"/>
          <a:stretch/>
        </p:blipFill>
        <p:spPr>
          <a:xfrm>
            <a:off x="7330373" y="3162418"/>
            <a:ext cx="511527" cy="403975"/>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2201" t="1" r="85104" b="-12207"/>
          <a:stretch/>
        </p:blipFill>
        <p:spPr>
          <a:xfrm>
            <a:off x="7938440" y="3824391"/>
            <a:ext cx="339001" cy="267724"/>
          </a:xfrm>
          <a:prstGeom prst="rect">
            <a:avLst/>
          </a:prstGeom>
        </p:spPr>
      </p:pic>
      <p:sp>
        <p:nvSpPr>
          <p:cNvPr id="17" name="Hexagon 16"/>
          <p:cNvSpPr/>
          <p:nvPr/>
        </p:nvSpPr>
        <p:spPr>
          <a:xfrm rot="5400000">
            <a:off x="237288" y="1253261"/>
            <a:ext cx="1047725" cy="93303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220" y="1444967"/>
            <a:ext cx="349861" cy="549621"/>
          </a:xfrm>
          <a:prstGeom prst="rect">
            <a:avLst/>
          </a:prstGeom>
        </p:spPr>
      </p:pic>
      <p:sp>
        <p:nvSpPr>
          <p:cNvPr id="10" name="TextBox 9"/>
          <p:cNvSpPr txBox="1"/>
          <p:nvPr/>
        </p:nvSpPr>
        <p:spPr>
          <a:xfrm>
            <a:off x="1428750" y="1335057"/>
            <a:ext cx="4222750" cy="769441"/>
          </a:xfrm>
          <a:prstGeom prst="rect">
            <a:avLst/>
          </a:prstGeom>
          <a:noFill/>
        </p:spPr>
        <p:txBody>
          <a:bodyPr wrap="square" rtlCol="0">
            <a:spAutoFit/>
          </a:bodyPr>
          <a:lstStyle/>
          <a:p>
            <a:r>
              <a:rPr lang="en-US" sz="4400" b="1">
                <a:solidFill>
                  <a:srgbClr val="FFFFFF"/>
                </a:solidFill>
                <a:latin typeface="Century Gothic"/>
                <a:cs typeface="Century Gothic"/>
              </a:rPr>
              <a:t>PROTEIN 101</a:t>
            </a:r>
          </a:p>
        </p:txBody>
      </p:sp>
    </p:spTree>
    <p:extLst>
      <p:ext uri="{BB962C8B-B14F-4D97-AF65-F5344CB8AC3E}">
        <p14:creationId xmlns:p14="http://schemas.microsoft.com/office/powerpoint/2010/main" val="3200827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3" y="0"/>
            <a:ext cx="9160723" cy="5164332"/>
          </a:xfrm>
          <a:prstGeom prst="rect">
            <a:avLst/>
          </a:prstGeom>
        </p:spPr>
      </p:pic>
      <p:sp>
        <p:nvSpPr>
          <p:cNvPr id="5" name="Rectangle 4"/>
          <p:cNvSpPr/>
          <p:nvPr/>
        </p:nvSpPr>
        <p:spPr>
          <a:xfrm>
            <a:off x="-12030" y="41773"/>
            <a:ext cx="9170202" cy="5132787"/>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p:cNvGrpSpPr/>
          <p:nvPr/>
        </p:nvGrpSpPr>
        <p:grpSpPr>
          <a:xfrm>
            <a:off x="606749" y="719814"/>
            <a:ext cx="7889967" cy="1815990"/>
            <a:chOff x="848413" y="1732164"/>
            <a:chExt cx="6956981" cy="1601250"/>
          </a:xfrm>
          <a:effectLst/>
        </p:grpSpPr>
        <p:sp>
          <p:nvSpPr>
            <p:cNvPr id="7" name="Hexagon 6"/>
            <p:cNvSpPr/>
            <p:nvPr userDrawn="1"/>
          </p:nvSpPr>
          <p:spPr>
            <a:xfrm rot="5400000">
              <a:off x="5785465" y="1842597"/>
              <a:ext cx="1601247" cy="1380384"/>
            </a:xfrm>
            <a:prstGeom prst="hexagon">
              <a:avLst/>
            </a:prstGeom>
            <a:noFill/>
            <a:ln w="38100">
              <a:solidFill>
                <a:schemeClr val="bg1"/>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xagon 7"/>
            <p:cNvSpPr/>
            <p:nvPr userDrawn="1"/>
          </p:nvSpPr>
          <p:spPr>
            <a:xfrm rot="5400000">
              <a:off x="3531839" y="1842596"/>
              <a:ext cx="1601247" cy="1380384"/>
            </a:xfrm>
            <a:prstGeom prst="hexagon">
              <a:avLst/>
            </a:prstGeom>
            <a:noFill/>
            <a:ln w="38100">
              <a:solidFill>
                <a:schemeClr val="bg1"/>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flipH="1">
              <a:off x="7291026" y="2518526"/>
              <a:ext cx="514368" cy="0"/>
            </a:xfrm>
            <a:prstGeom prst="line">
              <a:avLst/>
            </a:prstGeom>
            <a:ln w="38100">
              <a:solidFill>
                <a:schemeClr val="bg1"/>
              </a:solidFill>
              <a:headEnd type="oval" w="med" len="med"/>
              <a:tailEnd type="non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848413" y="2518528"/>
              <a:ext cx="559705" cy="0"/>
            </a:xfrm>
            <a:prstGeom prst="line">
              <a:avLst/>
            </a:prstGeom>
            <a:ln w="38100">
              <a:solidFill>
                <a:schemeClr val="bg1"/>
              </a:solidFill>
              <a:headEnd type="none" w="med" len="med"/>
              <a:tailEnd type="oval"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2790334" y="2527071"/>
              <a:ext cx="857841" cy="0"/>
            </a:xfrm>
            <a:prstGeom prst="line">
              <a:avLst/>
            </a:prstGeom>
            <a:ln w="38100">
              <a:solidFill>
                <a:schemeClr val="bg1"/>
              </a:solidFill>
              <a:headEnd type="none" w="med" len="med"/>
              <a:tailEnd type="non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Hexagon 11"/>
            <p:cNvSpPr/>
            <p:nvPr userDrawn="1"/>
          </p:nvSpPr>
          <p:spPr>
            <a:xfrm rot="5400000">
              <a:off x="1297687" y="1842599"/>
              <a:ext cx="1601247" cy="1380384"/>
            </a:xfrm>
            <a:prstGeom prst="hexagon">
              <a:avLst/>
            </a:prstGeom>
            <a:noFill/>
            <a:ln w="38100">
              <a:solidFill>
                <a:schemeClr val="bg1"/>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H="1">
              <a:off x="5015060" y="2527071"/>
              <a:ext cx="880837" cy="0"/>
            </a:xfrm>
            <a:prstGeom prst="line">
              <a:avLst/>
            </a:prstGeom>
            <a:ln w="38100">
              <a:solidFill>
                <a:schemeClr val="bg1"/>
              </a:solidFill>
              <a:headEnd type="none" w="med" len="med"/>
              <a:tailEnd type="non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4" name="Text Placeholder 8"/>
          <p:cNvSpPr>
            <a:spLocks noGrp="1"/>
          </p:cNvSpPr>
          <p:nvPr>
            <p:ph type="body" sz="quarter" idx="4294967295"/>
          </p:nvPr>
        </p:nvSpPr>
        <p:spPr>
          <a:xfrm>
            <a:off x="657307" y="2672937"/>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defTabSz="457200">
              <a:lnSpc>
                <a:spcPct val="100000"/>
              </a:lnSpc>
            </a:pPr>
            <a:r>
              <a:rPr lang="en-US">
                <a:solidFill>
                  <a:schemeClr val="tx1">
                    <a:lumMod val="65000"/>
                    <a:lumOff val="35000"/>
                  </a:schemeClr>
                </a:solidFill>
                <a:effectLst/>
              </a:rPr>
              <a:t>Amount</a:t>
            </a:r>
          </a:p>
        </p:txBody>
      </p:sp>
      <p:sp>
        <p:nvSpPr>
          <p:cNvPr id="16" name="Text Placeholder 8"/>
          <p:cNvSpPr>
            <a:spLocks noGrp="1"/>
          </p:cNvSpPr>
          <p:nvPr>
            <p:ph type="body" sz="quarter" idx="4294967295"/>
          </p:nvPr>
        </p:nvSpPr>
        <p:spPr>
          <a:xfrm>
            <a:off x="3193243" y="2672937"/>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defTabSz="457200">
              <a:lnSpc>
                <a:spcPct val="100000"/>
              </a:lnSpc>
            </a:pPr>
            <a:r>
              <a:rPr lang="en-US">
                <a:solidFill>
                  <a:schemeClr val="tx1">
                    <a:lumMod val="65000"/>
                    <a:lumOff val="35000"/>
                  </a:schemeClr>
                </a:solidFill>
                <a:effectLst/>
              </a:rPr>
              <a:t>Timing</a:t>
            </a:r>
          </a:p>
        </p:txBody>
      </p:sp>
      <p:sp>
        <p:nvSpPr>
          <p:cNvPr id="17" name="Text Placeholder 8"/>
          <p:cNvSpPr>
            <a:spLocks noGrp="1"/>
          </p:cNvSpPr>
          <p:nvPr>
            <p:ph type="body" sz="quarter" idx="4294967295"/>
          </p:nvPr>
        </p:nvSpPr>
        <p:spPr>
          <a:xfrm>
            <a:off x="5750374" y="2672937"/>
            <a:ext cx="2727036" cy="577215"/>
          </a:xfrm>
          <a:prstGeom prst="rect">
            <a:avLst/>
          </a:prstGeom>
        </p:spPr>
        <p:txBody>
          <a:bodyPr anchor="ctr"/>
          <a:lstStyle>
            <a:lvl1pPr marL="0" indent="0" algn="ctr">
              <a:buNone/>
              <a:defRPr sz="2500" b="1" baseline="0">
                <a:solidFill>
                  <a:schemeClr val="bg1"/>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defTabSz="457200">
              <a:lnSpc>
                <a:spcPct val="100000"/>
              </a:lnSpc>
            </a:pPr>
            <a:r>
              <a:rPr lang="en-US">
                <a:solidFill>
                  <a:schemeClr val="tx1">
                    <a:lumMod val="65000"/>
                    <a:lumOff val="35000"/>
                  </a:schemeClr>
                </a:solidFill>
                <a:effectLst/>
              </a:rPr>
              <a:t>Type</a:t>
            </a:r>
          </a:p>
        </p:txBody>
      </p:sp>
      <p:cxnSp>
        <p:nvCxnSpPr>
          <p:cNvPr id="22" name="Straight Connector 21"/>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flipH="1">
            <a:off x="-16042" y="3721366"/>
            <a:ext cx="9186104" cy="1442966"/>
            <a:chOff x="-15012" y="0"/>
            <a:chExt cx="9186104" cy="1442966"/>
          </a:xfrm>
        </p:grpSpPr>
        <p:grpSp>
          <p:nvGrpSpPr>
            <p:cNvPr id="26" name="Group 25"/>
            <p:cNvGrpSpPr/>
            <p:nvPr/>
          </p:nvGrpSpPr>
          <p:grpSpPr>
            <a:xfrm>
              <a:off x="-7135" y="0"/>
              <a:ext cx="9178227" cy="1442966"/>
              <a:chOff x="0" y="0"/>
              <a:chExt cx="9163926" cy="1300480"/>
            </a:xfrm>
          </p:grpSpPr>
          <p:sp>
            <p:nvSpPr>
              <p:cNvPr id="30" name="Rectangle 29"/>
              <p:cNvSpPr/>
              <p:nvPr/>
            </p:nvSpPr>
            <p:spPr>
              <a:xfrm>
                <a:off x="0" y="0"/>
                <a:ext cx="9163926"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55672"/>
              <a:ext cx="996371" cy="1099222"/>
            </a:xfrm>
            <a:prstGeom prst="rect">
              <a:avLst/>
            </a:prstGeom>
          </p:spPr>
        </p:pic>
        <p:cxnSp>
          <p:nvCxnSpPr>
            <p:cNvPr id="28" name="Straight Connector 27"/>
            <p:cNvCxnSpPr/>
            <p:nvPr/>
          </p:nvCxnSpPr>
          <p:spPr>
            <a:xfrm>
              <a:off x="-7135" y="1414968"/>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32" name="Text Placeholder 2"/>
          <p:cNvSpPr>
            <a:spLocks noGrp="1"/>
          </p:cNvSpPr>
          <p:nvPr>
            <p:ph type="body" sz="quarter" idx="4294967295"/>
          </p:nvPr>
        </p:nvSpPr>
        <p:spPr>
          <a:xfrm>
            <a:off x="577516" y="3904756"/>
            <a:ext cx="6968009" cy="1030461"/>
          </a:xfrm>
          <a:prstGeom prst="rect">
            <a:avLst/>
          </a:prstGeom>
        </p:spPr>
        <p:txBody>
          <a:bodyPr/>
          <a:lstStyle/>
          <a:p>
            <a:pPr marL="0" indent="0" algn="l" defTabSz="457200">
              <a:buNone/>
            </a:pPr>
            <a:r>
              <a:rPr lang="en-US" sz="3600" b="1">
                <a:solidFill>
                  <a:schemeClr val="bg1"/>
                </a:solidFill>
                <a:latin typeface="Century Gothic" charset="0"/>
                <a:ea typeface="Century Gothic" charset="0"/>
                <a:cs typeface="Century Gothic" charset="0"/>
              </a:rPr>
              <a:t>Incorporating protein into a </a:t>
            </a:r>
            <a:r>
              <a:rPr lang="en-US" sz="3600" b="1">
                <a:solidFill>
                  <a:srgbClr val="2C4B1E"/>
                </a:solidFill>
                <a:latin typeface="Century Gothic" charset="0"/>
                <a:ea typeface="Century Gothic" charset="0"/>
                <a:cs typeface="Century Gothic" charset="0"/>
              </a:rPr>
              <a:t>sports nutrition recovery plan</a:t>
            </a:r>
          </a:p>
          <a:p>
            <a:endParaRPr lang="en-US"/>
          </a:p>
        </p:txBody>
      </p:sp>
      <p:pic>
        <p:nvPicPr>
          <p:cNvPr id="33"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1070" y="4118864"/>
            <a:ext cx="385930" cy="606285"/>
          </a:xfrm>
          <a:prstGeom prst="rect">
            <a:avLst/>
          </a:prstGeom>
        </p:spPr>
      </p:pic>
      <p:grpSp>
        <p:nvGrpSpPr>
          <p:cNvPr id="38" name="Group 37"/>
          <p:cNvGrpSpPr/>
          <p:nvPr/>
        </p:nvGrpSpPr>
        <p:grpSpPr>
          <a:xfrm>
            <a:off x="4188115" y="1074005"/>
            <a:ext cx="697623" cy="971168"/>
            <a:chOff x="406400" y="4403725"/>
            <a:chExt cx="684213" cy="952500"/>
          </a:xfrm>
          <a:solidFill>
            <a:schemeClr val="bg1"/>
          </a:solidFill>
          <a:effectLst>
            <a:outerShdw blurRad="63500" sx="102000" sy="102000" algn="ctr" rotWithShape="0">
              <a:prstClr val="black">
                <a:alpha val="20000"/>
              </a:prstClr>
            </a:outerShdw>
          </a:effectLst>
        </p:grpSpPr>
        <p:sp>
          <p:nvSpPr>
            <p:cNvPr id="39" name="Freeform 30"/>
            <p:cNvSpPr>
              <a:spLocks noEditPoints="1"/>
            </p:cNvSpPr>
            <p:nvPr/>
          </p:nvSpPr>
          <p:spPr bwMode="auto">
            <a:xfrm>
              <a:off x="406400" y="4403725"/>
              <a:ext cx="684213" cy="952500"/>
            </a:xfrm>
            <a:custGeom>
              <a:avLst/>
              <a:gdLst>
                <a:gd name="T0" fmla="*/ 280 w 431"/>
                <a:gd name="T1" fmla="*/ 590 h 600"/>
                <a:gd name="T2" fmla="*/ 368 w 431"/>
                <a:gd name="T3" fmla="*/ 536 h 600"/>
                <a:gd name="T4" fmla="*/ 421 w 431"/>
                <a:gd name="T5" fmla="*/ 448 h 600"/>
                <a:gd name="T6" fmla="*/ 431 w 431"/>
                <a:gd name="T7" fmla="*/ 365 h 600"/>
                <a:gd name="T8" fmla="*/ 404 w 431"/>
                <a:gd name="T9" fmla="*/ 279 h 600"/>
                <a:gd name="T10" fmla="*/ 345 w 431"/>
                <a:gd name="T11" fmla="*/ 211 h 600"/>
                <a:gd name="T12" fmla="*/ 262 w 431"/>
                <a:gd name="T13" fmla="*/ 173 h 600"/>
                <a:gd name="T14" fmla="*/ 289 w 431"/>
                <a:gd name="T15" fmla="*/ 158 h 600"/>
                <a:gd name="T16" fmla="*/ 308 w 431"/>
                <a:gd name="T17" fmla="*/ 127 h 600"/>
                <a:gd name="T18" fmla="*/ 311 w 431"/>
                <a:gd name="T19" fmla="*/ 77 h 600"/>
                <a:gd name="T20" fmla="*/ 290 w 431"/>
                <a:gd name="T21" fmla="*/ 35 h 600"/>
                <a:gd name="T22" fmla="*/ 253 w 431"/>
                <a:gd name="T23" fmla="*/ 7 h 600"/>
                <a:gd name="T24" fmla="*/ 215 w 431"/>
                <a:gd name="T25" fmla="*/ 0 h 600"/>
                <a:gd name="T26" fmla="*/ 169 w 431"/>
                <a:gd name="T27" fmla="*/ 11 h 600"/>
                <a:gd name="T28" fmla="*/ 135 w 431"/>
                <a:gd name="T29" fmla="*/ 42 h 600"/>
                <a:gd name="T30" fmla="*/ 119 w 431"/>
                <a:gd name="T31" fmla="*/ 87 h 600"/>
                <a:gd name="T32" fmla="*/ 129 w 431"/>
                <a:gd name="T33" fmla="*/ 141 h 600"/>
                <a:gd name="T34" fmla="*/ 146 w 431"/>
                <a:gd name="T35" fmla="*/ 159 h 600"/>
                <a:gd name="T36" fmla="*/ 151 w 431"/>
                <a:gd name="T37" fmla="*/ 179 h 600"/>
                <a:gd name="T38" fmla="*/ 73 w 431"/>
                <a:gd name="T39" fmla="*/ 223 h 600"/>
                <a:gd name="T40" fmla="*/ 19 w 431"/>
                <a:gd name="T41" fmla="*/ 294 h 600"/>
                <a:gd name="T42" fmla="*/ 0 w 431"/>
                <a:gd name="T43" fmla="*/ 384 h 600"/>
                <a:gd name="T44" fmla="*/ 17 w 431"/>
                <a:gd name="T45" fmla="*/ 468 h 600"/>
                <a:gd name="T46" fmla="*/ 79 w 431"/>
                <a:gd name="T47" fmla="*/ 550 h 600"/>
                <a:gd name="T48" fmla="*/ 172 w 431"/>
                <a:gd name="T49" fmla="*/ 595 h 600"/>
                <a:gd name="T50" fmla="*/ 215 w 431"/>
                <a:gd name="T51" fmla="*/ 28 h 600"/>
                <a:gd name="T52" fmla="*/ 249 w 431"/>
                <a:gd name="T53" fmla="*/ 36 h 600"/>
                <a:gd name="T54" fmla="*/ 273 w 431"/>
                <a:gd name="T55" fmla="*/ 59 h 600"/>
                <a:gd name="T56" fmla="*/ 284 w 431"/>
                <a:gd name="T57" fmla="*/ 89 h 600"/>
                <a:gd name="T58" fmla="*/ 279 w 431"/>
                <a:gd name="T59" fmla="*/ 123 h 600"/>
                <a:gd name="T60" fmla="*/ 261 w 431"/>
                <a:gd name="T61" fmla="*/ 97 h 600"/>
                <a:gd name="T62" fmla="*/ 182 w 431"/>
                <a:gd name="T63" fmla="*/ 88 h 600"/>
                <a:gd name="T64" fmla="*/ 169 w 431"/>
                <a:gd name="T65" fmla="*/ 131 h 600"/>
                <a:gd name="T66" fmla="*/ 148 w 431"/>
                <a:gd name="T67" fmla="*/ 106 h 600"/>
                <a:gd name="T68" fmla="*/ 150 w 431"/>
                <a:gd name="T69" fmla="*/ 76 h 600"/>
                <a:gd name="T70" fmla="*/ 167 w 431"/>
                <a:gd name="T71" fmla="*/ 48 h 600"/>
                <a:gd name="T72" fmla="*/ 195 w 431"/>
                <a:gd name="T73" fmla="*/ 31 h 600"/>
                <a:gd name="T74" fmla="*/ 235 w 431"/>
                <a:gd name="T75" fmla="*/ 116 h 600"/>
                <a:gd name="T76" fmla="*/ 28 w 431"/>
                <a:gd name="T77" fmla="*/ 384 h 600"/>
                <a:gd name="T78" fmla="*/ 43 w 431"/>
                <a:gd name="T79" fmla="*/ 311 h 600"/>
                <a:gd name="T80" fmla="*/ 96 w 431"/>
                <a:gd name="T81" fmla="*/ 239 h 600"/>
                <a:gd name="T82" fmla="*/ 177 w 431"/>
                <a:gd name="T83" fmla="*/ 200 h 600"/>
                <a:gd name="T84" fmla="*/ 253 w 431"/>
                <a:gd name="T85" fmla="*/ 200 h 600"/>
                <a:gd name="T86" fmla="*/ 335 w 431"/>
                <a:gd name="T87" fmla="*/ 239 h 600"/>
                <a:gd name="T88" fmla="*/ 389 w 431"/>
                <a:gd name="T89" fmla="*/ 311 h 600"/>
                <a:gd name="T90" fmla="*/ 403 w 431"/>
                <a:gd name="T91" fmla="*/ 384 h 600"/>
                <a:gd name="T92" fmla="*/ 380 w 431"/>
                <a:gd name="T93" fmla="*/ 473 h 600"/>
                <a:gd name="T94" fmla="*/ 321 w 431"/>
                <a:gd name="T95" fmla="*/ 539 h 600"/>
                <a:gd name="T96" fmla="*/ 235 w 431"/>
                <a:gd name="T97" fmla="*/ 570 h 600"/>
                <a:gd name="T98" fmla="*/ 160 w 431"/>
                <a:gd name="T99" fmla="*/ 563 h 600"/>
                <a:gd name="T100" fmla="*/ 83 w 431"/>
                <a:gd name="T101" fmla="*/ 517 h 600"/>
                <a:gd name="T102" fmla="*/ 36 w 431"/>
                <a:gd name="T103" fmla="*/ 44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1" h="600">
                  <a:moveTo>
                    <a:pt x="215" y="600"/>
                  </a:moveTo>
                  <a:lnTo>
                    <a:pt x="215" y="600"/>
                  </a:lnTo>
                  <a:lnTo>
                    <a:pt x="238" y="598"/>
                  </a:lnTo>
                  <a:lnTo>
                    <a:pt x="259" y="595"/>
                  </a:lnTo>
                  <a:lnTo>
                    <a:pt x="280" y="590"/>
                  </a:lnTo>
                  <a:lnTo>
                    <a:pt x="299" y="583"/>
                  </a:lnTo>
                  <a:lnTo>
                    <a:pt x="318" y="573"/>
                  </a:lnTo>
                  <a:lnTo>
                    <a:pt x="336" y="563"/>
                  </a:lnTo>
                  <a:lnTo>
                    <a:pt x="353" y="550"/>
                  </a:lnTo>
                  <a:lnTo>
                    <a:pt x="368" y="536"/>
                  </a:lnTo>
                  <a:lnTo>
                    <a:pt x="381" y="521"/>
                  </a:lnTo>
                  <a:lnTo>
                    <a:pt x="395" y="505"/>
                  </a:lnTo>
                  <a:lnTo>
                    <a:pt x="405" y="486"/>
                  </a:lnTo>
                  <a:lnTo>
                    <a:pt x="414" y="468"/>
                  </a:lnTo>
                  <a:lnTo>
                    <a:pt x="421" y="448"/>
                  </a:lnTo>
                  <a:lnTo>
                    <a:pt x="426" y="428"/>
                  </a:lnTo>
                  <a:lnTo>
                    <a:pt x="430" y="406"/>
                  </a:lnTo>
                  <a:lnTo>
                    <a:pt x="431" y="384"/>
                  </a:lnTo>
                  <a:lnTo>
                    <a:pt x="431" y="384"/>
                  </a:lnTo>
                  <a:lnTo>
                    <a:pt x="431" y="365"/>
                  </a:lnTo>
                  <a:lnTo>
                    <a:pt x="428" y="347"/>
                  </a:lnTo>
                  <a:lnTo>
                    <a:pt x="424" y="329"/>
                  </a:lnTo>
                  <a:lnTo>
                    <a:pt x="418" y="312"/>
                  </a:lnTo>
                  <a:lnTo>
                    <a:pt x="412" y="295"/>
                  </a:lnTo>
                  <a:lnTo>
                    <a:pt x="404" y="279"/>
                  </a:lnTo>
                  <a:lnTo>
                    <a:pt x="394" y="264"/>
                  </a:lnTo>
                  <a:lnTo>
                    <a:pt x="383" y="249"/>
                  </a:lnTo>
                  <a:lnTo>
                    <a:pt x="372" y="236"/>
                  </a:lnTo>
                  <a:lnTo>
                    <a:pt x="359" y="224"/>
                  </a:lnTo>
                  <a:lnTo>
                    <a:pt x="345" y="211"/>
                  </a:lnTo>
                  <a:lnTo>
                    <a:pt x="330" y="201"/>
                  </a:lnTo>
                  <a:lnTo>
                    <a:pt x="315" y="193"/>
                  </a:lnTo>
                  <a:lnTo>
                    <a:pt x="298" y="185"/>
                  </a:lnTo>
                  <a:lnTo>
                    <a:pt x="281" y="179"/>
                  </a:lnTo>
                  <a:lnTo>
                    <a:pt x="262" y="173"/>
                  </a:lnTo>
                  <a:lnTo>
                    <a:pt x="262" y="160"/>
                  </a:lnTo>
                  <a:lnTo>
                    <a:pt x="283" y="160"/>
                  </a:lnTo>
                  <a:lnTo>
                    <a:pt x="283" y="160"/>
                  </a:lnTo>
                  <a:lnTo>
                    <a:pt x="286" y="159"/>
                  </a:lnTo>
                  <a:lnTo>
                    <a:pt x="289" y="158"/>
                  </a:lnTo>
                  <a:lnTo>
                    <a:pt x="291" y="156"/>
                  </a:lnTo>
                  <a:lnTo>
                    <a:pt x="294" y="154"/>
                  </a:lnTo>
                  <a:lnTo>
                    <a:pt x="294" y="154"/>
                  </a:lnTo>
                  <a:lnTo>
                    <a:pt x="301" y="141"/>
                  </a:lnTo>
                  <a:lnTo>
                    <a:pt x="308" y="127"/>
                  </a:lnTo>
                  <a:lnTo>
                    <a:pt x="312" y="112"/>
                  </a:lnTo>
                  <a:lnTo>
                    <a:pt x="313" y="97"/>
                  </a:lnTo>
                  <a:lnTo>
                    <a:pt x="313" y="97"/>
                  </a:lnTo>
                  <a:lnTo>
                    <a:pt x="312" y="87"/>
                  </a:lnTo>
                  <a:lnTo>
                    <a:pt x="311" y="77"/>
                  </a:lnTo>
                  <a:lnTo>
                    <a:pt x="309" y="68"/>
                  </a:lnTo>
                  <a:lnTo>
                    <a:pt x="306" y="59"/>
                  </a:lnTo>
                  <a:lnTo>
                    <a:pt x="301" y="50"/>
                  </a:lnTo>
                  <a:lnTo>
                    <a:pt x="296" y="42"/>
                  </a:lnTo>
                  <a:lnTo>
                    <a:pt x="290" y="35"/>
                  </a:lnTo>
                  <a:lnTo>
                    <a:pt x="284" y="28"/>
                  </a:lnTo>
                  <a:lnTo>
                    <a:pt x="278" y="22"/>
                  </a:lnTo>
                  <a:lnTo>
                    <a:pt x="270" y="17"/>
                  </a:lnTo>
                  <a:lnTo>
                    <a:pt x="261" y="11"/>
                  </a:lnTo>
                  <a:lnTo>
                    <a:pt x="253" y="7"/>
                  </a:lnTo>
                  <a:lnTo>
                    <a:pt x="245" y="4"/>
                  </a:lnTo>
                  <a:lnTo>
                    <a:pt x="235" y="2"/>
                  </a:lnTo>
                  <a:lnTo>
                    <a:pt x="226" y="0"/>
                  </a:lnTo>
                  <a:lnTo>
                    <a:pt x="215" y="0"/>
                  </a:lnTo>
                  <a:lnTo>
                    <a:pt x="215" y="0"/>
                  </a:lnTo>
                  <a:lnTo>
                    <a:pt x="206" y="0"/>
                  </a:lnTo>
                  <a:lnTo>
                    <a:pt x="196" y="2"/>
                  </a:lnTo>
                  <a:lnTo>
                    <a:pt x="187" y="4"/>
                  </a:lnTo>
                  <a:lnTo>
                    <a:pt x="178" y="7"/>
                  </a:lnTo>
                  <a:lnTo>
                    <a:pt x="169" y="11"/>
                  </a:lnTo>
                  <a:lnTo>
                    <a:pt x="162" y="17"/>
                  </a:lnTo>
                  <a:lnTo>
                    <a:pt x="154" y="22"/>
                  </a:lnTo>
                  <a:lnTo>
                    <a:pt x="148" y="28"/>
                  </a:lnTo>
                  <a:lnTo>
                    <a:pt x="141" y="35"/>
                  </a:lnTo>
                  <a:lnTo>
                    <a:pt x="135" y="42"/>
                  </a:lnTo>
                  <a:lnTo>
                    <a:pt x="130" y="50"/>
                  </a:lnTo>
                  <a:lnTo>
                    <a:pt x="126" y="59"/>
                  </a:lnTo>
                  <a:lnTo>
                    <a:pt x="123" y="68"/>
                  </a:lnTo>
                  <a:lnTo>
                    <a:pt x="121" y="77"/>
                  </a:lnTo>
                  <a:lnTo>
                    <a:pt x="119" y="87"/>
                  </a:lnTo>
                  <a:lnTo>
                    <a:pt x="119" y="97"/>
                  </a:lnTo>
                  <a:lnTo>
                    <a:pt x="119" y="97"/>
                  </a:lnTo>
                  <a:lnTo>
                    <a:pt x="120" y="112"/>
                  </a:lnTo>
                  <a:lnTo>
                    <a:pt x="124" y="127"/>
                  </a:lnTo>
                  <a:lnTo>
                    <a:pt x="129" y="141"/>
                  </a:lnTo>
                  <a:lnTo>
                    <a:pt x="137" y="154"/>
                  </a:lnTo>
                  <a:lnTo>
                    <a:pt x="137" y="154"/>
                  </a:lnTo>
                  <a:lnTo>
                    <a:pt x="140" y="156"/>
                  </a:lnTo>
                  <a:lnTo>
                    <a:pt x="143" y="158"/>
                  </a:lnTo>
                  <a:lnTo>
                    <a:pt x="146" y="159"/>
                  </a:lnTo>
                  <a:lnTo>
                    <a:pt x="149" y="160"/>
                  </a:lnTo>
                  <a:lnTo>
                    <a:pt x="169" y="160"/>
                  </a:lnTo>
                  <a:lnTo>
                    <a:pt x="169" y="173"/>
                  </a:lnTo>
                  <a:lnTo>
                    <a:pt x="169" y="173"/>
                  </a:lnTo>
                  <a:lnTo>
                    <a:pt x="151" y="179"/>
                  </a:lnTo>
                  <a:lnTo>
                    <a:pt x="133" y="185"/>
                  </a:lnTo>
                  <a:lnTo>
                    <a:pt x="117" y="192"/>
                  </a:lnTo>
                  <a:lnTo>
                    <a:pt x="102" y="201"/>
                  </a:lnTo>
                  <a:lnTo>
                    <a:pt x="86" y="211"/>
                  </a:lnTo>
                  <a:lnTo>
                    <a:pt x="73" y="223"/>
                  </a:lnTo>
                  <a:lnTo>
                    <a:pt x="59" y="236"/>
                  </a:lnTo>
                  <a:lnTo>
                    <a:pt x="48" y="249"/>
                  </a:lnTo>
                  <a:lnTo>
                    <a:pt x="37" y="264"/>
                  </a:lnTo>
                  <a:lnTo>
                    <a:pt x="28" y="279"/>
                  </a:lnTo>
                  <a:lnTo>
                    <a:pt x="19" y="294"/>
                  </a:lnTo>
                  <a:lnTo>
                    <a:pt x="12" y="312"/>
                  </a:lnTo>
                  <a:lnTo>
                    <a:pt x="7" y="329"/>
                  </a:lnTo>
                  <a:lnTo>
                    <a:pt x="3" y="347"/>
                  </a:lnTo>
                  <a:lnTo>
                    <a:pt x="1" y="365"/>
                  </a:lnTo>
                  <a:lnTo>
                    <a:pt x="0" y="384"/>
                  </a:lnTo>
                  <a:lnTo>
                    <a:pt x="0" y="384"/>
                  </a:lnTo>
                  <a:lnTo>
                    <a:pt x="1" y="406"/>
                  </a:lnTo>
                  <a:lnTo>
                    <a:pt x="4" y="428"/>
                  </a:lnTo>
                  <a:lnTo>
                    <a:pt x="9" y="448"/>
                  </a:lnTo>
                  <a:lnTo>
                    <a:pt x="17" y="468"/>
                  </a:lnTo>
                  <a:lnTo>
                    <a:pt x="26" y="486"/>
                  </a:lnTo>
                  <a:lnTo>
                    <a:pt x="37" y="505"/>
                  </a:lnTo>
                  <a:lnTo>
                    <a:pt x="49" y="521"/>
                  </a:lnTo>
                  <a:lnTo>
                    <a:pt x="64" y="536"/>
                  </a:lnTo>
                  <a:lnTo>
                    <a:pt x="79" y="550"/>
                  </a:lnTo>
                  <a:lnTo>
                    <a:pt x="95" y="563"/>
                  </a:lnTo>
                  <a:lnTo>
                    <a:pt x="113" y="573"/>
                  </a:lnTo>
                  <a:lnTo>
                    <a:pt x="132" y="583"/>
                  </a:lnTo>
                  <a:lnTo>
                    <a:pt x="152" y="590"/>
                  </a:lnTo>
                  <a:lnTo>
                    <a:pt x="172" y="595"/>
                  </a:lnTo>
                  <a:lnTo>
                    <a:pt x="194" y="598"/>
                  </a:lnTo>
                  <a:lnTo>
                    <a:pt x="215" y="600"/>
                  </a:lnTo>
                  <a:lnTo>
                    <a:pt x="215" y="600"/>
                  </a:lnTo>
                  <a:close/>
                  <a:moveTo>
                    <a:pt x="215" y="28"/>
                  </a:moveTo>
                  <a:lnTo>
                    <a:pt x="215" y="28"/>
                  </a:lnTo>
                  <a:lnTo>
                    <a:pt x="222" y="28"/>
                  </a:lnTo>
                  <a:lnTo>
                    <a:pt x="230" y="29"/>
                  </a:lnTo>
                  <a:lnTo>
                    <a:pt x="236" y="31"/>
                  </a:lnTo>
                  <a:lnTo>
                    <a:pt x="243" y="33"/>
                  </a:lnTo>
                  <a:lnTo>
                    <a:pt x="249" y="36"/>
                  </a:lnTo>
                  <a:lnTo>
                    <a:pt x="254" y="39"/>
                  </a:lnTo>
                  <a:lnTo>
                    <a:pt x="259" y="43"/>
                  </a:lnTo>
                  <a:lnTo>
                    <a:pt x="265" y="48"/>
                  </a:lnTo>
                  <a:lnTo>
                    <a:pt x="269" y="52"/>
                  </a:lnTo>
                  <a:lnTo>
                    <a:pt x="273" y="59"/>
                  </a:lnTo>
                  <a:lnTo>
                    <a:pt x="277" y="64"/>
                  </a:lnTo>
                  <a:lnTo>
                    <a:pt x="279" y="70"/>
                  </a:lnTo>
                  <a:lnTo>
                    <a:pt x="282" y="76"/>
                  </a:lnTo>
                  <a:lnTo>
                    <a:pt x="283" y="83"/>
                  </a:lnTo>
                  <a:lnTo>
                    <a:pt x="284" y="89"/>
                  </a:lnTo>
                  <a:lnTo>
                    <a:pt x="285" y="97"/>
                  </a:lnTo>
                  <a:lnTo>
                    <a:pt x="285" y="97"/>
                  </a:lnTo>
                  <a:lnTo>
                    <a:pt x="284" y="106"/>
                  </a:lnTo>
                  <a:lnTo>
                    <a:pt x="282" y="115"/>
                  </a:lnTo>
                  <a:lnTo>
                    <a:pt x="279" y="123"/>
                  </a:lnTo>
                  <a:lnTo>
                    <a:pt x="275" y="131"/>
                  </a:lnTo>
                  <a:lnTo>
                    <a:pt x="262" y="131"/>
                  </a:lnTo>
                  <a:lnTo>
                    <a:pt x="262" y="103"/>
                  </a:lnTo>
                  <a:lnTo>
                    <a:pt x="262" y="103"/>
                  </a:lnTo>
                  <a:lnTo>
                    <a:pt x="261" y="97"/>
                  </a:lnTo>
                  <a:lnTo>
                    <a:pt x="258" y="92"/>
                  </a:lnTo>
                  <a:lnTo>
                    <a:pt x="254" y="89"/>
                  </a:lnTo>
                  <a:lnTo>
                    <a:pt x="249" y="88"/>
                  </a:lnTo>
                  <a:lnTo>
                    <a:pt x="182" y="88"/>
                  </a:lnTo>
                  <a:lnTo>
                    <a:pt x="182" y="88"/>
                  </a:lnTo>
                  <a:lnTo>
                    <a:pt x="177" y="89"/>
                  </a:lnTo>
                  <a:lnTo>
                    <a:pt x="173" y="92"/>
                  </a:lnTo>
                  <a:lnTo>
                    <a:pt x="170" y="97"/>
                  </a:lnTo>
                  <a:lnTo>
                    <a:pt x="169" y="103"/>
                  </a:lnTo>
                  <a:lnTo>
                    <a:pt x="169" y="131"/>
                  </a:lnTo>
                  <a:lnTo>
                    <a:pt x="157" y="131"/>
                  </a:lnTo>
                  <a:lnTo>
                    <a:pt x="157" y="131"/>
                  </a:lnTo>
                  <a:lnTo>
                    <a:pt x="152" y="123"/>
                  </a:lnTo>
                  <a:lnTo>
                    <a:pt x="150" y="115"/>
                  </a:lnTo>
                  <a:lnTo>
                    <a:pt x="148" y="106"/>
                  </a:lnTo>
                  <a:lnTo>
                    <a:pt x="147" y="97"/>
                  </a:lnTo>
                  <a:lnTo>
                    <a:pt x="147" y="97"/>
                  </a:lnTo>
                  <a:lnTo>
                    <a:pt x="147" y="89"/>
                  </a:lnTo>
                  <a:lnTo>
                    <a:pt x="148" y="83"/>
                  </a:lnTo>
                  <a:lnTo>
                    <a:pt x="150" y="76"/>
                  </a:lnTo>
                  <a:lnTo>
                    <a:pt x="152" y="70"/>
                  </a:lnTo>
                  <a:lnTo>
                    <a:pt x="155" y="64"/>
                  </a:lnTo>
                  <a:lnTo>
                    <a:pt x="159" y="59"/>
                  </a:lnTo>
                  <a:lnTo>
                    <a:pt x="163" y="52"/>
                  </a:lnTo>
                  <a:lnTo>
                    <a:pt x="167" y="48"/>
                  </a:lnTo>
                  <a:lnTo>
                    <a:pt x="172" y="43"/>
                  </a:lnTo>
                  <a:lnTo>
                    <a:pt x="177" y="39"/>
                  </a:lnTo>
                  <a:lnTo>
                    <a:pt x="182" y="36"/>
                  </a:lnTo>
                  <a:lnTo>
                    <a:pt x="189" y="33"/>
                  </a:lnTo>
                  <a:lnTo>
                    <a:pt x="195" y="31"/>
                  </a:lnTo>
                  <a:lnTo>
                    <a:pt x="202" y="29"/>
                  </a:lnTo>
                  <a:lnTo>
                    <a:pt x="209" y="28"/>
                  </a:lnTo>
                  <a:lnTo>
                    <a:pt x="215" y="28"/>
                  </a:lnTo>
                  <a:lnTo>
                    <a:pt x="215" y="28"/>
                  </a:lnTo>
                  <a:close/>
                  <a:moveTo>
                    <a:pt x="235" y="116"/>
                  </a:moveTo>
                  <a:lnTo>
                    <a:pt x="235" y="175"/>
                  </a:lnTo>
                  <a:lnTo>
                    <a:pt x="197" y="175"/>
                  </a:lnTo>
                  <a:lnTo>
                    <a:pt x="197" y="116"/>
                  </a:lnTo>
                  <a:lnTo>
                    <a:pt x="235" y="116"/>
                  </a:lnTo>
                  <a:close/>
                  <a:moveTo>
                    <a:pt x="28" y="384"/>
                  </a:moveTo>
                  <a:lnTo>
                    <a:pt x="28" y="384"/>
                  </a:lnTo>
                  <a:lnTo>
                    <a:pt x="29" y="365"/>
                  </a:lnTo>
                  <a:lnTo>
                    <a:pt x="32" y="346"/>
                  </a:lnTo>
                  <a:lnTo>
                    <a:pt x="36" y="328"/>
                  </a:lnTo>
                  <a:lnTo>
                    <a:pt x="43" y="311"/>
                  </a:lnTo>
                  <a:lnTo>
                    <a:pt x="50" y="294"/>
                  </a:lnTo>
                  <a:lnTo>
                    <a:pt x="59" y="279"/>
                  </a:lnTo>
                  <a:lnTo>
                    <a:pt x="71" y="265"/>
                  </a:lnTo>
                  <a:lnTo>
                    <a:pt x="83" y="251"/>
                  </a:lnTo>
                  <a:lnTo>
                    <a:pt x="96" y="239"/>
                  </a:lnTo>
                  <a:lnTo>
                    <a:pt x="111" y="229"/>
                  </a:lnTo>
                  <a:lnTo>
                    <a:pt x="126" y="219"/>
                  </a:lnTo>
                  <a:lnTo>
                    <a:pt x="143" y="211"/>
                  </a:lnTo>
                  <a:lnTo>
                    <a:pt x="160" y="204"/>
                  </a:lnTo>
                  <a:lnTo>
                    <a:pt x="177" y="200"/>
                  </a:lnTo>
                  <a:lnTo>
                    <a:pt x="197" y="197"/>
                  </a:lnTo>
                  <a:lnTo>
                    <a:pt x="215" y="196"/>
                  </a:lnTo>
                  <a:lnTo>
                    <a:pt x="215" y="196"/>
                  </a:lnTo>
                  <a:lnTo>
                    <a:pt x="235" y="197"/>
                  </a:lnTo>
                  <a:lnTo>
                    <a:pt x="253" y="200"/>
                  </a:lnTo>
                  <a:lnTo>
                    <a:pt x="272" y="204"/>
                  </a:lnTo>
                  <a:lnTo>
                    <a:pt x="288" y="211"/>
                  </a:lnTo>
                  <a:lnTo>
                    <a:pt x="304" y="219"/>
                  </a:lnTo>
                  <a:lnTo>
                    <a:pt x="321" y="229"/>
                  </a:lnTo>
                  <a:lnTo>
                    <a:pt x="335" y="239"/>
                  </a:lnTo>
                  <a:lnTo>
                    <a:pt x="349" y="251"/>
                  </a:lnTo>
                  <a:lnTo>
                    <a:pt x="360" y="265"/>
                  </a:lnTo>
                  <a:lnTo>
                    <a:pt x="371" y="279"/>
                  </a:lnTo>
                  <a:lnTo>
                    <a:pt x="380" y="294"/>
                  </a:lnTo>
                  <a:lnTo>
                    <a:pt x="389" y="311"/>
                  </a:lnTo>
                  <a:lnTo>
                    <a:pt x="395" y="328"/>
                  </a:lnTo>
                  <a:lnTo>
                    <a:pt x="400" y="346"/>
                  </a:lnTo>
                  <a:lnTo>
                    <a:pt x="402" y="365"/>
                  </a:lnTo>
                  <a:lnTo>
                    <a:pt x="403" y="384"/>
                  </a:lnTo>
                  <a:lnTo>
                    <a:pt x="403" y="384"/>
                  </a:lnTo>
                  <a:lnTo>
                    <a:pt x="402" y="403"/>
                  </a:lnTo>
                  <a:lnTo>
                    <a:pt x="400" y="422"/>
                  </a:lnTo>
                  <a:lnTo>
                    <a:pt x="395" y="440"/>
                  </a:lnTo>
                  <a:lnTo>
                    <a:pt x="389" y="456"/>
                  </a:lnTo>
                  <a:lnTo>
                    <a:pt x="380" y="473"/>
                  </a:lnTo>
                  <a:lnTo>
                    <a:pt x="371" y="489"/>
                  </a:lnTo>
                  <a:lnTo>
                    <a:pt x="360" y="504"/>
                  </a:lnTo>
                  <a:lnTo>
                    <a:pt x="349" y="517"/>
                  </a:lnTo>
                  <a:lnTo>
                    <a:pt x="335" y="528"/>
                  </a:lnTo>
                  <a:lnTo>
                    <a:pt x="321" y="539"/>
                  </a:lnTo>
                  <a:lnTo>
                    <a:pt x="304" y="549"/>
                  </a:lnTo>
                  <a:lnTo>
                    <a:pt x="288" y="557"/>
                  </a:lnTo>
                  <a:lnTo>
                    <a:pt x="272" y="563"/>
                  </a:lnTo>
                  <a:lnTo>
                    <a:pt x="253" y="568"/>
                  </a:lnTo>
                  <a:lnTo>
                    <a:pt x="235" y="570"/>
                  </a:lnTo>
                  <a:lnTo>
                    <a:pt x="215" y="571"/>
                  </a:lnTo>
                  <a:lnTo>
                    <a:pt x="215" y="571"/>
                  </a:lnTo>
                  <a:lnTo>
                    <a:pt x="197" y="570"/>
                  </a:lnTo>
                  <a:lnTo>
                    <a:pt x="177" y="568"/>
                  </a:lnTo>
                  <a:lnTo>
                    <a:pt x="160" y="563"/>
                  </a:lnTo>
                  <a:lnTo>
                    <a:pt x="143" y="557"/>
                  </a:lnTo>
                  <a:lnTo>
                    <a:pt x="126" y="549"/>
                  </a:lnTo>
                  <a:lnTo>
                    <a:pt x="111" y="539"/>
                  </a:lnTo>
                  <a:lnTo>
                    <a:pt x="96" y="528"/>
                  </a:lnTo>
                  <a:lnTo>
                    <a:pt x="83" y="517"/>
                  </a:lnTo>
                  <a:lnTo>
                    <a:pt x="71" y="504"/>
                  </a:lnTo>
                  <a:lnTo>
                    <a:pt x="59" y="489"/>
                  </a:lnTo>
                  <a:lnTo>
                    <a:pt x="50" y="473"/>
                  </a:lnTo>
                  <a:lnTo>
                    <a:pt x="43" y="456"/>
                  </a:lnTo>
                  <a:lnTo>
                    <a:pt x="36" y="440"/>
                  </a:lnTo>
                  <a:lnTo>
                    <a:pt x="32" y="422"/>
                  </a:lnTo>
                  <a:lnTo>
                    <a:pt x="29" y="403"/>
                  </a:lnTo>
                  <a:lnTo>
                    <a:pt x="28" y="384"/>
                  </a:lnTo>
                  <a:lnTo>
                    <a:pt x="28"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p:cNvSpPr>
              <a:spLocks/>
            </p:cNvSpPr>
            <p:nvPr/>
          </p:nvSpPr>
          <p:spPr bwMode="auto">
            <a:xfrm>
              <a:off x="947738" y="4621213"/>
              <a:ext cx="139700" cy="141288"/>
            </a:xfrm>
            <a:custGeom>
              <a:avLst/>
              <a:gdLst>
                <a:gd name="T0" fmla="*/ 47 w 88"/>
                <a:gd name="T1" fmla="*/ 86 h 89"/>
                <a:gd name="T2" fmla="*/ 47 w 88"/>
                <a:gd name="T3" fmla="*/ 86 h 89"/>
                <a:gd name="T4" fmla="*/ 51 w 88"/>
                <a:gd name="T5" fmla="*/ 88 h 89"/>
                <a:gd name="T6" fmla="*/ 56 w 88"/>
                <a:gd name="T7" fmla="*/ 89 h 89"/>
                <a:gd name="T8" fmla="*/ 56 w 88"/>
                <a:gd name="T9" fmla="*/ 89 h 89"/>
                <a:gd name="T10" fmla="*/ 59 w 88"/>
                <a:gd name="T11" fmla="*/ 89 h 89"/>
                <a:gd name="T12" fmla="*/ 62 w 88"/>
                <a:gd name="T13" fmla="*/ 88 h 89"/>
                <a:gd name="T14" fmla="*/ 64 w 88"/>
                <a:gd name="T15" fmla="*/ 86 h 89"/>
                <a:gd name="T16" fmla="*/ 66 w 88"/>
                <a:gd name="T17" fmla="*/ 84 h 89"/>
                <a:gd name="T18" fmla="*/ 84 w 88"/>
                <a:gd name="T19" fmla="*/ 62 h 89"/>
                <a:gd name="T20" fmla="*/ 84 w 88"/>
                <a:gd name="T21" fmla="*/ 62 h 89"/>
                <a:gd name="T22" fmla="*/ 88 w 88"/>
                <a:gd name="T23" fmla="*/ 57 h 89"/>
                <a:gd name="T24" fmla="*/ 88 w 88"/>
                <a:gd name="T25" fmla="*/ 53 h 89"/>
                <a:gd name="T26" fmla="*/ 87 w 88"/>
                <a:gd name="T27" fmla="*/ 48 h 89"/>
                <a:gd name="T28" fmla="*/ 83 w 88"/>
                <a:gd name="T29" fmla="*/ 44 h 89"/>
                <a:gd name="T30" fmla="*/ 42 w 88"/>
                <a:gd name="T31" fmla="*/ 4 h 89"/>
                <a:gd name="T32" fmla="*/ 42 w 88"/>
                <a:gd name="T33" fmla="*/ 4 h 89"/>
                <a:gd name="T34" fmla="*/ 37 w 88"/>
                <a:gd name="T35" fmla="*/ 1 h 89"/>
                <a:gd name="T36" fmla="*/ 35 w 88"/>
                <a:gd name="T37" fmla="*/ 0 h 89"/>
                <a:gd name="T38" fmla="*/ 32 w 88"/>
                <a:gd name="T39" fmla="*/ 0 h 89"/>
                <a:gd name="T40" fmla="*/ 32 w 88"/>
                <a:gd name="T41" fmla="*/ 0 h 89"/>
                <a:gd name="T42" fmla="*/ 26 w 88"/>
                <a:gd name="T43" fmla="*/ 1 h 89"/>
                <a:gd name="T44" fmla="*/ 22 w 88"/>
                <a:gd name="T45" fmla="*/ 5 h 89"/>
                <a:gd name="T46" fmla="*/ 3 w 88"/>
                <a:gd name="T47" fmla="*/ 26 h 89"/>
                <a:gd name="T48" fmla="*/ 3 w 88"/>
                <a:gd name="T49" fmla="*/ 26 h 89"/>
                <a:gd name="T50" fmla="*/ 1 w 88"/>
                <a:gd name="T51" fmla="*/ 31 h 89"/>
                <a:gd name="T52" fmla="*/ 0 w 88"/>
                <a:gd name="T53" fmla="*/ 36 h 89"/>
                <a:gd name="T54" fmla="*/ 2 w 88"/>
                <a:gd name="T55" fmla="*/ 42 h 89"/>
                <a:gd name="T56" fmla="*/ 6 w 88"/>
                <a:gd name="T57" fmla="*/ 46 h 89"/>
                <a:gd name="T58" fmla="*/ 6 w 88"/>
                <a:gd name="T59" fmla="*/ 46 h 89"/>
                <a:gd name="T60" fmla="*/ 11 w 88"/>
                <a:gd name="T61" fmla="*/ 49 h 89"/>
                <a:gd name="T62" fmla="*/ 16 w 88"/>
                <a:gd name="T63" fmla="*/ 49 h 89"/>
                <a:gd name="T64" fmla="*/ 21 w 88"/>
                <a:gd name="T65" fmla="*/ 48 h 89"/>
                <a:gd name="T66" fmla="*/ 25 w 88"/>
                <a:gd name="T67" fmla="*/ 45 h 89"/>
                <a:gd name="T68" fmla="*/ 34 w 88"/>
                <a:gd name="T69" fmla="*/ 33 h 89"/>
                <a:gd name="T70" fmla="*/ 55 w 88"/>
                <a:gd name="T71" fmla="*/ 54 h 89"/>
                <a:gd name="T72" fmla="*/ 44 w 88"/>
                <a:gd name="T73" fmla="*/ 66 h 89"/>
                <a:gd name="T74" fmla="*/ 44 w 88"/>
                <a:gd name="T75" fmla="*/ 66 h 89"/>
                <a:gd name="T76" fmla="*/ 42 w 88"/>
                <a:gd name="T77" fmla="*/ 71 h 89"/>
                <a:gd name="T78" fmla="*/ 41 w 88"/>
                <a:gd name="T79" fmla="*/ 76 h 89"/>
                <a:gd name="T80" fmla="*/ 43 w 88"/>
                <a:gd name="T81" fmla="*/ 82 h 89"/>
                <a:gd name="T82" fmla="*/ 47 w 88"/>
                <a:gd name="T83" fmla="*/ 86 h 89"/>
                <a:gd name="T84" fmla="*/ 47 w 88"/>
                <a:gd name="T85"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9">
                  <a:moveTo>
                    <a:pt x="47" y="86"/>
                  </a:moveTo>
                  <a:lnTo>
                    <a:pt x="47" y="86"/>
                  </a:lnTo>
                  <a:lnTo>
                    <a:pt x="51" y="88"/>
                  </a:lnTo>
                  <a:lnTo>
                    <a:pt x="56" y="89"/>
                  </a:lnTo>
                  <a:lnTo>
                    <a:pt x="56" y="89"/>
                  </a:lnTo>
                  <a:lnTo>
                    <a:pt x="59" y="89"/>
                  </a:lnTo>
                  <a:lnTo>
                    <a:pt x="62" y="88"/>
                  </a:lnTo>
                  <a:lnTo>
                    <a:pt x="64" y="86"/>
                  </a:lnTo>
                  <a:lnTo>
                    <a:pt x="66" y="84"/>
                  </a:lnTo>
                  <a:lnTo>
                    <a:pt x="84" y="62"/>
                  </a:lnTo>
                  <a:lnTo>
                    <a:pt x="84" y="62"/>
                  </a:lnTo>
                  <a:lnTo>
                    <a:pt x="88" y="57"/>
                  </a:lnTo>
                  <a:lnTo>
                    <a:pt x="88" y="53"/>
                  </a:lnTo>
                  <a:lnTo>
                    <a:pt x="87" y="48"/>
                  </a:lnTo>
                  <a:lnTo>
                    <a:pt x="83" y="44"/>
                  </a:lnTo>
                  <a:lnTo>
                    <a:pt x="42" y="4"/>
                  </a:lnTo>
                  <a:lnTo>
                    <a:pt x="42" y="4"/>
                  </a:lnTo>
                  <a:lnTo>
                    <a:pt x="37" y="1"/>
                  </a:lnTo>
                  <a:lnTo>
                    <a:pt x="35" y="0"/>
                  </a:lnTo>
                  <a:lnTo>
                    <a:pt x="32" y="0"/>
                  </a:lnTo>
                  <a:lnTo>
                    <a:pt x="32" y="0"/>
                  </a:lnTo>
                  <a:lnTo>
                    <a:pt x="26" y="1"/>
                  </a:lnTo>
                  <a:lnTo>
                    <a:pt x="22" y="5"/>
                  </a:lnTo>
                  <a:lnTo>
                    <a:pt x="3" y="26"/>
                  </a:lnTo>
                  <a:lnTo>
                    <a:pt x="3" y="26"/>
                  </a:lnTo>
                  <a:lnTo>
                    <a:pt x="1" y="31"/>
                  </a:lnTo>
                  <a:lnTo>
                    <a:pt x="0" y="36"/>
                  </a:lnTo>
                  <a:lnTo>
                    <a:pt x="2" y="42"/>
                  </a:lnTo>
                  <a:lnTo>
                    <a:pt x="6" y="46"/>
                  </a:lnTo>
                  <a:lnTo>
                    <a:pt x="6" y="46"/>
                  </a:lnTo>
                  <a:lnTo>
                    <a:pt x="11" y="49"/>
                  </a:lnTo>
                  <a:lnTo>
                    <a:pt x="16" y="49"/>
                  </a:lnTo>
                  <a:lnTo>
                    <a:pt x="21" y="48"/>
                  </a:lnTo>
                  <a:lnTo>
                    <a:pt x="25" y="45"/>
                  </a:lnTo>
                  <a:lnTo>
                    <a:pt x="34" y="33"/>
                  </a:lnTo>
                  <a:lnTo>
                    <a:pt x="55" y="54"/>
                  </a:lnTo>
                  <a:lnTo>
                    <a:pt x="44" y="66"/>
                  </a:lnTo>
                  <a:lnTo>
                    <a:pt x="44" y="66"/>
                  </a:lnTo>
                  <a:lnTo>
                    <a:pt x="42" y="71"/>
                  </a:lnTo>
                  <a:lnTo>
                    <a:pt x="41" y="76"/>
                  </a:lnTo>
                  <a:lnTo>
                    <a:pt x="43" y="82"/>
                  </a:lnTo>
                  <a:lnTo>
                    <a:pt x="47" y="86"/>
                  </a:lnTo>
                  <a:lnTo>
                    <a:pt x="47"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p:cNvSpPr>
              <a:spLocks/>
            </p:cNvSpPr>
            <p:nvPr/>
          </p:nvSpPr>
          <p:spPr bwMode="auto">
            <a:xfrm>
              <a:off x="411163" y="4621213"/>
              <a:ext cx="141288" cy="142875"/>
            </a:xfrm>
            <a:custGeom>
              <a:avLst/>
              <a:gdLst>
                <a:gd name="T0" fmla="*/ 65 w 89"/>
                <a:gd name="T1" fmla="*/ 46 h 90"/>
                <a:gd name="T2" fmla="*/ 65 w 89"/>
                <a:gd name="T3" fmla="*/ 46 h 90"/>
                <a:gd name="T4" fmla="*/ 70 w 89"/>
                <a:gd name="T5" fmla="*/ 49 h 90"/>
                <a:gd name="T6" fmla="*/ 75 w 89"/>
                <a:gd name="T7" fmla="*/ 50 h 90"/>
                <a:gd name="T8" fmla="*/ 75 w 89"/>
                <a:gd name="T9" fmla="*/ 50 h 90"/>
                <a:gd name="T10" fmla="*/ 80 w 89"/>
                <a:gd name="T11" fmla="*/ 50 h 90"/>
                <a:gd name="T12" fmla="*/ 85 w 89"/>
                <a:gd name="T13" fmla="*/ 47 h 90"/>
                <a:gd name="T14" fmla="*/ 85 w 89"/>
                <a:gd name="T15" fmla="*/ 47 h 90"/>
                <a:gd name="T16" fmla="*/ 88 w 89"/>
                <a:gd name="T17" fmla="*/ 43 h 90"/>
                <a:gd name="T18" fmla="*/ 89 w 89"/>
                <a:gd name="T19" fmla="*/ 37 h 90"/>
                <a:gd name="T20" fmla="*/ 89 w 89"/>
                <a:gd name="T21" fmla="*/ 37 h 90"/>
                <a:gd name="T22" fmla="*/ 89 w 89"/>
                <a:gd name="T23" fmla="*/ 31 h 90"/>
                <a:gd name="T24" fmla="*/ 86 w 89"/>
                <a:gd name="T25" fmla="*/ 27 h 90"/>
                <a:gd name="T26" fmla="*/ 67 w 89"/>
                <a:gd name="T27" fmla="*/ 5 h 90"/>
                <a:gd name="T28" fmla="*/ 67 w 89"/>
                <a:gd name="T29" fmla="*/ 5 h 90"/>
                <a:gd name="T30" fmla="*/ 63 w 89"/>
                <a:gd name="T31" fmla="*/ 2 h 90"/>
                <a:gd name="T32" fmla="*/ 56 w 89"/>
                <a:gd name="T33" fmla="*/ 0 h 90"/>
                <a:gd name="T34" fmla="*/ 56 w 89"/>
                <a:gd name="T35" fmla="*/ 0 h 90"/>
                <a:gd name="T36" fmla="*/ 51 w 89"/>
                <a:gd name="T37" fmla="*/ 1 h 90"/>
                <a:gd name="T38" fmla="*/ 46 w 89"/>
                <a:gd name="T39" fmla="*/ 4 h 90"/>
                <a:gd name="T40" fmla="*/ 4 w 89"/>
                <a:gd name="T41" fmla="*/ 43 h 90"/>
                <a:gd name="T42" fmla="*/ 4 w 89"/>
                <a:gd name="T43" fmla="*/ 43 h 90"/>
                <a:gd name="T44" fmla="*/ 1 w 89"/>
                <a:gd name="T45" fmla="*/ 48 h 90"/>
                <a:gd name="T46" fmla="*/ 0 w 89"/>
                <a:gd name="T47" fmla="*/ 53 h 90"/>
                <a:gd name="T48" fmla="*/ 0 w 89"/>
                <a:gd name="T49" fmla="*/ 58 h 90"/>
                <a:gd name="T50" fmla="*/ 3 w 89"/>
                <a:gd name="T51" fmla="*/ 62 h 90"/>
                <a:gd name="T52" fmla="*/ 23 w 89"/>
                <a:gd name="T53" fmla="*/ 85 h 90"/>
                <a:gd name="T54" fmla="*/ 23 w 89"/>
                <a:gd name="T55" fmla="*/ 85 h 90"/>
                <a:gd name="T56" fmla="*/ 23 w 89"/>
                <a:gd name="T57" fmla="*/ 85 h 90"/>
                <a:gd name="T58" fmla="*/ 25 w 89"/>
                <a:gd name="T59" fmla="*/ 87 h 90"/>
                <a:gd name="T60" fmla="*/ 28 w 89"/>
                <a:gd name="T61" fmla="*/ 89 h 90"/>
                <a:gd name="T62" fmla="*/ 31 w 89"/>
                <a:gd name="T63" fmla="*/ 90 h 90"/>
                <a:gd name="T64" fmla="*/ 33 w 89"/>
                <a:gd name="T65" fmla="*/ 90 h 90"/>
                <a:gd name="T66" fmla="*/ 33 w 89"/>
                <a:gd name="T67" fmla="*/ 90 h 90"/>
                <a:gd name="T68" fmla="*/ 38 w 89"/>
                <a:gd name="T69" fmla="*/ 89 h 90"/>
                <a:gd name="T70" fmla="*/ 42 w 89"/>
                <a:gd name="T71" fmla="*/ 87 h 90"/>
                <a:gd name="T72" fmla="*/ 42 w 89"/>
                <a:gd name="T73" fmla="*/ 87 h 90"/>
                <a:gd name="T74" fmla="*/ 46 w 89"/>
                <a:gd name="T75" fmla="*/ 82 h 90"/>
                <a:gd name="T76" fmla="*/ 47 w 89"/>
                <a:gd name="T77" fmla="*/ 76 h 90"/>
                <a:gd name="T78" fmla="*/ 46 w 89"/>
                <a:gd name="T79" fmla="*/ 71 h 90"/>
                <a:gd name="T80" fmla="*/ 44 w 89"/>
                <a:gd name="T81" fmla="*/ 66 h 90"/>
                <a:gd name="T82" fmla="*/ 33 w 89"/>
                <a:gd name="T83" fmla="*/ 54 h 90"/>
                <a:gd name="T84" fmla="*/ 55 w 89"/>
                <a:gd name="T85" fmla="*/ 33 h 90"/>
                <a:gd name="T86" fmla="*/ 65 w 89"/>
                <a:gd name="T87" fmla="*/ 4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90">
                  <a:moveTo>
                    <a:pt x="65" y="46"/>
                  </a:moveTo>
                  <a:lnTo>
                    <a:pt x="65" y="46"/>
                  </a:lnTo>
                  <a:lnTo>
                    <a:pt x="70" y="49"/>
                  </a:lnTo>
                  <a:lnTo>
                    <a:pt x="75" y="50"/>
                  </a:lnTo>
                  <a:lnTo>
                    <a:pt x="75" y="50"/>
                  </a:lnTo>
                  <a:lnTo>
                    <a:pt x="80" y="50"/>
                  </a:lnTo>
                  <a:lnTo>
                    <a:pt x="85" y="47"/>
                  </a:lnTo>
                  <a:lnTo>
                    <a:pt x="85" y="47"/>
                  </a:lnTo>
                  <a:lnTo>
                    <a:pt x="88" y="43"/>
                  </a:lnTo>
                  <a:lnTo>
                    <a:pt x="89" y="37"/>
                  </a:lnTo>
                  <a:lnTo>
                    <a:pt x="89" y="37"/>
                  </a:lnTo>
                  <a:lnTo>
                    <a:pt x="89" y="31"/>
                  </a:lnTo>
                  <a:lnTo>
                    <a:pt x="86" y="27"/>
                  </a:lnTo>
                  <a:lnTo>
                    <a:pt x="67" y="5"/>
                  </a:lnTo>
                  <a:lnTo>
                    <a:pt x="67" y="5"/>
                  </a:lnTo>
                  <a:lnTo>
                    <a:pt x="63" y="2"/>
                  </a:lnTo>
                  <a:lnTo>
                    <a:pt x="56" y="0"/>
                  </a:lnTo>
                  <a:lnTo>
                    <a:pt x="56" y="0"/>
                  </a:lnTo>
                  <a:lnTo>
                    <a:pt x="51" y="1"/>
                  </a:lnTo>
                  <a:lnTo>
                    <a:pt x="46" y="4"/>
                  </a:lnTo>
                  <a:lnTo>
                    <a:pt x="4" y="43"/>
                  </a:lnTo>
                  <a:lnTo>
                    <a:pt x="4" y="43"/>
                  </a:lnTo>
                  <a:lnTo>
                    <a:pt x="1" y="48"/>
                  </a:lnTo>
                  <a:lnTo>
                    <a:pt x="0" y="53"/>
                  </a:lnTo>
                  <a:lnTo>
                    <a:pt x="0" y="58"/>
                  </a:lnTo>
                  <a:lnTo>
                    <a:pt x="3" y="62"/>
                  </a:lnTo>
                  <a:lnTo>
                    <a:pt x="23" y="85"/>
                  </a:lnTo>
                  <a:lnTo>
                    <a:pt x="23" y="85"/>
                  </a:lnTo>
                  <a:lnTo>
                    <a:pt x="23" y="85"/>
                  </a:lnTo>
                  <a:lnTo>
                    <a:pt x="25" y="87"/>
                  </a:lnTo>
                  <a:lnTo>
                    <a:pt x="28" y="89"/>
                  </a:lnTo>
                  <a:lnTo>
                    <a:pt x="31" y="90"/>
                  </a:lnTo>
                  <a:lnTo>
                    <a:pt x="33" y="90"/>
                  </a:lnTo>
                  <a:lnTo>
                    <a:pt x="33" y="90"/>
                  </a:lnTo>
                  <a:lnTo>
                    <a:pt x="38" y="89"/>
                  </a:lnTo>
                  <a:lnTo>
                    <a:pt x="42" y="87"/>
                  </a:lnTo>
                  <a:lnTo>
                    <a:pt x="42" y="87"/>
                  </a:lnTo>
                  <a:lnTo>
                    <a:pt x="46" y="82"/>
                  </a:lnTo>
                  <a:lnTo>
                    <a:pt x="47" y="76"/>
                  </a:lnTo>
                  <a:lnTo>
                    <a:pt x="46" y="71"/>
                  </a:lnTo>
                  <a:lnTo>
                    <a:pt x="44" y="66"/>
                  </a:lnTo>
                  <a:lnTo>
                    <a:pt x="33" y="54"/>
                  </a:lnTo>
                  <a:lnTo>
                    <a:pt x="55" y="33"/>
                  </a:lnTo>
                  <a:lnTo>
                    <a:pt x="6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5" name="Picture 5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2905" y="1071270"/>
            <a:ext cx="731199" cy="1046634"/>
          </a:xfrm>
          <a:prstGeom prst="rect">
            <a:avLst/>
          </a:prstGeom>
          <a:effectLst>
            <a:outerShdw blurRad="63500" sx="102000" sy="102000" algn="ctr" rotWithShape="0">
              <a:prstClr val="black">
                <a:alpha val="40000"/>
              </a:prstClr>
            </a:outerShdw>
          </a:effectLst>
        </p:spPr>
      </p:pic>
      <p:grpSp>
        <p:nvGrpSpPr>
          <p:cNvPr id="56" name="Group 55"/>
          <p:cNvGrpSpPr/>
          <p:nvPr/>
        </p:nvGrpSpPr>
        <p:grpSpPr>
          <a:xfrm>
            <a:off x="4188115" y="1084638"/>
            <a:ext cx="697623" cy="971168"/>
            <a:chOff x="406400" y="4403725"/>
            <a:chExt cx="684213" cy="952500"/>
          </a:xfrm>
          <a:solidFill>
            <a:schemeClr val="bg1"/>
          </a:solidFill>
          <a:effectLst>
            <a:outerShdw blurRad="63500" sx="102000" sy="102000" algn="ctr" rotWithShape="0">
              <a:prstClr val="black">
                <a:alpha val="20000"/>
              </a:prstClr>
            </a:outerShdw>
          </a:effectLst>
        </p:grpSpPr>
        <p:sp>
          <p:nvSpPr>
            <p:cNvPr id="57" name="Freeform 30"/>
            <p:cNvSpPr>
              <a:spLocks noEditPoints="1"/>
            </p:cNvSpPr>
            <p:nvPr/>
          </p:nvSpPr>
          <p:spPr bwMode="auto">
            <a:xfrm>
              <a:off x="406400" y="4403725"/>
              <a:ext cx="684213" cy="952500"/>
            </a:xfrm>
            <a:custGeom>
              <a:avLst/>
              <a:gdLst>
                <a:gd name="T0" fmla="*/ 280 w 431"/>
                <a:gd name="T1" fmla="*/ 590 h 600"/>
                <a:gd name="T2" fmla="*/ 368 w 431"/>
                <a:gd name="T3" fmla="*/ 536 h 600"/>
                <a:gd name="T4" fmla="*/ 421 w 431"/>
                <a:gd name="T5" fmla="*/ 448 h 600"/>
                <a:gd name="T6" fmla="*/ 431 w 431"/>
                <a:gd name="T7" fmla="*/ 365 h 600"/>
                <a:gd name="T8" fmla="*/ 404 w 431"/>
                <a:gd name="T9" fmla="*/ 279 h 600"/>
                <a:gd name="T10" fmla="*/ 345 w 431"/>
                <a:gd name="T11" fmla="*/ 211 h 600"/>
                <a:gd name="T12" fmla="*/ 262 w 431"/>
                <a:gd name="T13" fmla="*/ 173 h 600"/>
                <a:gd name="T14" fmla="*/ 289 w 431"/>
                <a:gd name="T15" fmla="*/ 158 h 600"/>
                <a:gd name="T16" fmla="*/ 308 w 431"/>
                <a:gd name="T17" fmla="*/ 127 h 600"/>
                <a:gd name="T18" fmla="*/ 311 w 431"/>
                <a:gd name="T19" fmla="*/ 77 h 600"/>
                <a:gd name="T20" fmla="*/ 290 w 431"/>
                <a:gd name="T21" fmla="*/ 35 h 600"/>
                <a:gd name="T22" fmla="*/ 253 w 431"/>
                <a:gd name="T23" fmla="*/ 7 h 600"/>
                <a:gd name="T24" fmla="*/ 215 w 431"/>
                <a:gd name="T25" fmla="*/ 0 h 600"/>
                <a:gd name="T26" fmla="*/ 169 w 431"/>
                <a:gd name="T27" fmla="*/ 11 h 600"/>
                <a:gd name="T28" fmla="*/ 135 w 431"/>
                <a:gd name="T29" fmla="*/ 42 h 600"/>
                <a:gd name="T30" fmla="*/ 119 w 431"/>
                <a:gd name="T31" fmla="*/ 87 h 600"/>
                <a:gd name="T32" fmla="*/ 129 w 431"/>
                <a:gd name="T33" fmla="*/ 141 h 600"/>
                <a:gd name="T34" fmla="*/ 146 w 431"/>
                <a:gd name="T35" fmla="*/ 159 h 600"/>
                <a:gd name="T36" fmla="*/ 151 w 431"/>
                <a:gd name="T37" fmla="*/ 179 h 600"/>
                <a:gd name="T38" fmla="*/ 73 w 431"/>
                <a:gd name="T39" fmla="*/ 223 h 600"/>
                <a:gd name="T40" fmla="*/ 19 w 431"/>
                <a:gd name="T41" fmla="*/ 294 h 600"/>
                <a:gd name="T42" fmla="*/ 0 w 431"/>
                <a:gd name="T43" fmla="*/ 384 h 600"/>
                <a:gd name="T44" fmla="*/ 17 w 431"/>
                <a:gd name="T45" fmla="*/ 468 h 600"/>
                <a:gd name="T46" fmla="*/ 79 w 431"/>
                <a:gd name="T47" fmla="*/ 550 h 600"/>
                <a:gd name="T48" fmla="*/ 172 w 431"/>
                <a:gd name="T49" fmla="*/ 595 h 600"/>
                <a:gd name="T50" fmla="*/ 215 w 431"/>
                <a:gd name="T51" fmla="*/ 28 h 600"/>
                <a:gd name="T52" fmla="*/ 249 w 431"/>
                <a:gd name="T53" fmla="*/ 36 h 600"/>
                <a:gd name="T54" fmla="*/ 273 w 431"/>
                <a:gd name="T55" fmla="*/ 59 h 600"/>
                <a:gd name="T56" fmla="*/ 284 w 431"/>
                <a:gd name="T57" fmla="*/ 89 h 600"/>
                <a:gd name="T58" fmla="*/ 279 w 431"/>
                <a:gd name="T59" fmla="*/ 123 h 600"/>
                <a:gd name="T60" fmla="*/ 261 w 431"/>
                <a:gd name="T61" fmla="*/ 97 h 600"/>
                <a:gd name="T62" fmla="*/ 182 w 431"/>
                <a:gd name="T63" fmla="*/ 88 h 600"/>
                <a:gd name="T64" fmla="*/ 169 w 431"/>
                <a:gd name="T65" fmla="*/ 131 h 600"/>
                <a:gd name="T66" fmla="*/ 148 w 431"/>
                <a:gd name="T67" fmla="*/ 106 h 600"/>
                <a:gd name="T68" fmla="*/ 150 w 431"/>
                <a:gd name="T69" fmla="*/ 76 h 600"/>
                <a:gd name="T70" fmla="*/ 167 w 431"/>
                <a:gd name="T71" fmla="*/ 48 h 600"/>
                <a:gd name="T72" fmla="*/ 195 w 431"/>
                <a:gd name="T73" fmla="*/ 31 h 600"/>
                <a:gd name="T74" fmla="*/ 235 w 431"/>
                <a:gd name="T75" fmla="*/ 116 h 600"/>
                <a:gd name="T76" fmla="*/ 28 w 431"/>
                <a:gd name="T77" fmla="*/ 384 h 600"/>
                <a:gd name="T78" fmla="*/ 43 w 431"/>
                <a:gd name="T79" fmla="*/ 311 h 600"/>
                <a:gd name="T80" fmla="*/ 96 w 431"/>
                <a:gd name="T81" fmla="*/ 239 h 600"/>
                <a:gd name="T82" fmla="*/ 177 w 431"/>
                <a:gd name="T83" fmla="*/ 200 h 600"/>
                <a:gd name="T84" fmla="*/ 253 w 431"/>
                <a:gd name="T85" fmla="*/ 200 h 600"/>
                <a:gd name="T86" fmla="*/ 335 w 431"/>
                <a:gd name="T87" fmla="*/ 239 h 600"/>
                <a:gd name="T88" fmla="*/ 389 w 431"/>
                <a:gd name="T89" fmla="*/ 311 h 600"/>
                <a:gd name="T90" fmla="*/ 403 w 431"/>
                <a:gd name="T91" fmla="*/ 384 h 600"/>
                <a:gd name="T92" fmla="*/ 380 w 431"/>
                <a:gd name="T93" fmla="*/ 473 h 600"/>
                <a:gd name="T94" fmla="*/ 321 w 431"/>
                <a:gd name="T95" fmla="*/ 539 h 600"/>
                <a:gd name="T96" fmla="*/ 235 w 431"/>
                <a:gd name="T97" fmla="*/ 570 h 600"/>
                <a:gd name="T98" fmla="*/ 160 w 431"/>
                <a:gd name="T99" fmla="*/ 563 h 600"/>
                <a:gd name="T100" fmla="*/ 83 w 431"/>
                <a:gd name="T101" fmla="*/ 517 h 600"/>
                <a:gd name="T102" fmla="*/ 36 w 431"/>
                <a:gd name="T103" fmla="*/ 44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1" h="600">
                  <a:moveTo>
                    <a:pt x="215" y="600"/>
                  </a:moveTo>
                  <a:lnTo>
                    <a:pt x="215" y="600"/>
                  </a:lnTo>
                  <a:lnTo>
                    <a:pt x="238" y="598"/>
                  </a:lnTo>
                  <a:lnTo>
                    <a:pt x="259" y="595"/>
                  </a:lnTo>
                  <a:lnTo>
                    <a:pt x="280" y="590"/>
                  </a:lnTo>
                  <a:lnTo>
                    <a:pt x="299" y="583"/>
                  </a:lnTo>
                  <a:lnTo>
                    <a:pt x="318" y="573"/>
                  </a:lnTo>
                  <a:lnTo>
                    <a:pt x="336" y="563"/>
                  </a:lnTo>
                  <a:lnTo>
                    <a:pt x="353" y="550"/>
                  </a:lnTo>
                  <a:lnTo>
                    <a:pt x="368" y="536"/>
                  </a:lnTo>
                  <a:lnTo>
                    <a:pt x="381" y="521"/>
                  </a:lnTo>
                  <a:lnTo>
                    <a:pt x="395" y="505"/>
                  </a:lnTo>
                  <a:lnTo>
                    <a:pt x="405" y="486"/>
                  </a:lnTo>
                  <a:lnTo>
                    <a:pt x="414" y="468"/>
                  </a:lnTo>
                  <a:lnTo>
                    <a:pt x="421" y="448"/>
                  </a:lnTo>
                  <a:lnTo>
                    <a:pt x="426" y="428"/>
                  </a:lnTo>
                  <a:lnTo>
                    <a:pt x="430" y="406"/>
                  </a:lnTo>
                  <a:lnTo>
                    <a:pt x="431" y="384"/>
                  </a:lnTo>
                  <a:lnTo>
                    <a:pt x="431" y="384"/>
                  </a:lnTo>
                  <a:lnTo>
                    <a:pt x="431" y="365"/>
                  </a:lnTo>
                  <a:lnTo>
                    <a:pt x="428" y="347"/>
                  </a:lnTo>
                  <a:lnTo>
                    <a:pt x="424" y="329"/>
                  </a:lnTo>
                  <a:lnTo>
                    <a:pt x="418" y="312"/>
                  </a:lnTo>
                  <a:lnTo>
                    <a:pt x="412" y="295"/>
                  </a:lnTo>
                  <a:lnTo>
                    <a:pt x="404" y="279"/>
                  </a:lnTo>
                  <a:lnTo>
                    <a:pt x="394" y="264"/>
                  </a:lnTo>
                  <a:lnTo>
                    <a:pt x="383" y="249"/>
                  </a:lnTo>
                  <a:lnTo>
                    <a:pt x="372" y="236"/>
                  </a:lnTo>
                  <a:lnTo>
                    <a:pt x="359" y="224"/>
                  </a:lnTo>
                  <a:lnTo>
                    <a:pt x="345" y="211"/>
                  </a:lnTo>
                  <a:lnTo>
                    <a:pt x="330" y="201"/>
                  </a:lnTo>
                  <a:lnTo>
                    <a:pt x="315" y="193"/>
                  </a:lnTo>
                  <a:lnTo>
                    <a:pt x="298" y="185"/>
                  </a:lnTo>
                  <a:lnTo>
                    <a:pt x="281" y="179"/>
                  </a:lnTo>
                  <a:lnTo>
                    <a:pt x="262" y="173"/>
                  </a:lnTo>
                  <a:lnTo>
                    <a:pt x="262" y="160"/>
                  </a:lnTo>
                  <a:lnTo>
                    <a:pt x="283" y="160"/>
                  </a:lnTo>
                  <a:lnTo>
                    <a:pt x="283" y="160"/>
                  </a:lnTo>
                  <a:lnTo>
                    <a:pt x="286" y="159"/>
                  </a:lnTo>
                  <a:lnTo>
                    <a:pt x="289" y="158"/>
                  </a:lnTo>
                  <a:lnTo>
                    <a:pt x="291" y="156"/>
                  </a:lnTo>
                  <a:lnTo>
                    <a:pt x="294" y="154"/>
                  </a:lnTo>
                  <a:lnTo>
                    <a:pt x="294" y="154"/>
                  </a:lnTo>
                  <a:lnTo>
                    <a:pt x="301" y="141"/>
                  </a:lnTo>
                  <a:lnTo>
                    <a:pt x="308" y="127"/>
                  </a:lnTo>
                  <a:lnTo>
                    <a:pt x="312" y="112"/>
                  </a:lnTo>
                  <a:lnTo>
                    <a:pt x="313" y="97"/>
                  </a:lnTo>
                  <a:lnTo>
                    <a:pt x="313" y="97"/>
                  </a:lnTo>
                  <a:lnTo>
                    <a:pt x="312" y="87"/>
                  </a:lnTo>
                  <a:lnTo>
                    <a:pt x="311" y="77"/>
                  </a:lnTo>
                  <a:lnTo>
                    <a:pt x="309" y="68"/>
                  </a:lnTo>
                  <a:lnTo>
                    <a:pt x="306" y="59"/>
                  </a:lnTo>
                  <a:lnTo>
                    <a:pt x="301" y="50"/>
                  </a:lnTo>
                  <a:lnTo>
                    <a:pt x="296" y="42"/>
                  </a:lnTo>
                  <a:lnTo>
                    <a:pt x="290" y="35"/>
                  </a:lnTo>
                  <a:lnTo>
                    <a:pt x="284" y="28"/>
                  </a:lnTo>
                  <a:lnTo>
                    <a:pt x="278" y="22"/>
                  </a:lnTo>
                  <a:lnTo>
                    <a:pt x="270" y="17"/>
                  </a:lnTo>
                  <a:lnTo>
                    <a:pt x="261" y="11"/>
                  </a:lnTo>
                  <a:lnTo>
                    <a:pt x="253" y="7"/>
                  </a:lnTo>
                  <a:lnTo>
                    <a:pt x="245" y="4"/>
                  </a:lnTo>
                  <a:lnTo>
                    <a:pt x="235" y="2"/>
                  </a:lnTo>
                  <a:lnTo>
                    <a:pt x="226" y="0"/>
                  </a:lnTo>
                  <a:lnTo>
                    <a:pt x="215" y="0"/>
                  </a:lnTo>
                  <a:lnTo>
                    <a:pt x="215" y="0"/>
                  </a:lnTo>
                  <a:lnTo>
                    <a:pt x="206" y="0"/>
                  </a:lnTo>
                  <a:lnTo>
                    <a:pt x="196" y="2"/>
                  </a:lnTo>
                  <a:lnTo>
                    <a:pt x="187" y="4"/>
                  </a:lnTo>
                  <a:lnTo>
                    <a:pt x="178" y="7"/>
                  </a:lnTo>
                  <a:lnTo>
                    <a:pt x="169" y="11"/>
                  </a:lnTo>
                  <a:lnTo>
                    <a:pt x="162" y="17"/>
                  </a:lnTo>
                  <a:lnTo>
                    <a:pt x="154" y="22"/>
                  </a:lnTo>
                  <a:lnTo>
                    <a:pt x="148" y="28"/>
                  </a:lnTo>
                  <a:lnTo>
                    <a:pt x="141" y="35"/>
                  </a:lnTo>
                  <a:lnTo>
                    <a:pt x="135" y="42"/>
                  </a:lnTo>
                  <a:lnTo>
                    <a:pt x="130" y="50"/>
                  </a:lnTo>
                  <a:lnTo>
                    <a:pt x="126" y="59"/>
                  </a:lnTo>
                  <a:lnTo>
                    <a:pt x="123" y="68"/>
                  </a:lnTo>
                  <a:lnTo>
                    <a:pt x="121" y="77"/>
                  </a:lnTo>
                  <a:lnTo>
                    <a:pt x="119" y="87"/>
                  </a:lnTo>
                  <a:lnTo>
                    <a:pt x="119" y="97"/>
                  </a:lnTo>
                  <a:lnTo>
                    <a:pt x="119" y="97"/>
                  </a:lnTo>
                  <a:lnTo>
                    <a:pt x="120" y="112"/>
                  </a:lnTo>
                  <a:lnTo>
                    <a:pt x="124" y="127"/>
                  </a:lnTo>
                  <a:lnTo>
                    <a:pt x="129" y="141"/>
                  </a:lnTo>
                  <a:lnTo>
                    <a:pt x="137" y="154"/>
                  </a:lnTo>
                  <a:lnTo>
                    <a:pt x="137" y="154"/>
                  </a:lnTo>
                  <a:lnTo>
                    <a:pt x="140" y="156"/>
                  </a:lnTo>
                  <a:lnTo>
                    <a:pt x="143" y="158"/>
                  </a:lnTo>
                  <a:lnTo>
                    <a:pt x="146" y="159"/>
                  </a:lnTo>
                  <a:lnTo>
                    <a:pt x="149" y="160"/>
                  </a:lnTo>
                  <a:lnTo>
                    <a:pt x="169" y="160"/>
                  </a:lnTo>
                  <a:lnTo>
                    <a:pt x="169" y="173"/>
                  </a:lnTo>
                  <a:lnTo>
                    <a:pt x="169" y="173"/>
                  </a:lnTo>
                  <a:lnTo>
                    <a:pt x="151" y="179"/>
                  </a:lnTo>
                  <a:lnTo>
                    <a:pt x="133" y="185"/>
                  </a:lnTo>
                  <a:lnTo>
                    <a:pt x="117" y="192"/>
                  </a:lnTo>
                  <a:lnTo>
                    <a:pt x="102" y="201"/>
                  </a:lnTo>
                  <a:lnTo>
                    <a:pt x="86" y="211"/>
                  </a:lnTo>
                  <a:lnTo>
                    <a:pt x="73" y="223"/>
                  </a:lnTo>
                  <a:lnTo>
                    <a:pt x="59" y="236"/>
                  </a:lnTo>
                  <a:lnTo>
                    <a:pt x="48" y="249"/>
                  </a:lnTo>
                  <a:lnTo>
                    <a:pt x="37" y="264"/>
                  </a:lnTo>
                  <a:lnTo>
                    <a:pt x="28" y="279"/>
                  </a:lnTo>
                  <a:lnTo>
                    <a:pt x="19" y="294"/>
                  </a:lnTo>
                  <a:lnTo>
                    <a:pt x="12" y="312"/>
                  </a:lnTo>
                  <a:lnTo>
                    <a:pt x="7" y="329"/>
                  </a:lnTo>
                  <a:lnTo>
                    <a:pt x="3" y="347"/>
                  </a:lnTo>
                  <a:lnTo>
                    <a:pt x="1" y="365"/>
                  </a:lnTo>
                  <a:lnTo>
                    <a:pt x="0" y="384"/>
                  </a:lnTo>
                  <a:lnTo>
                    <a:pt x="0" y="384"/>
                  </a:lnTo>
                  <a:lnTo>
                    <a:pt x="1" y="406"/>
                  </a:lnTo>
                  <a:lnTo>
                    <a:pt x="4" y="428"/>
                  </a:lnTo>
                  <a:lnTo>
                    <a:pt x="9" y="448"/>
                  </a:lnTo>
                  <a:lnTo>
                    <a:pt x="17" y="468"/>
                  </a:lnTo>
                  <a:lnTo>
                    <a:pt x="26" y="486"/>
                  </a:lnTo>
                  <a:lnTo>
                    <a:pt x="37" y="505"/>
                  </a:lnTo>
                  <a:lnTo>
                    <a:pt x="49" y="521"/>
                  </a:lnTo>
                  <a:lnTo>
                    <a:pt x="64" y="536"/>
                  </a:lnTo>
                  <a:lnTo>
                    <a:pt x="79" y="550"/>
                  </a:lnTo>
                  <a:lnTo>
                    <a:pt x="95" y="563"/>
                  </a:lnTo>
                  <a:lnTo>
                    <a:pt x="113" y="573"/>
                  </a:lnTo>
                  <a:lnTo>
                    <a:pt x="132" y="583"/>
                  </a:lnTo>
                  <a:lnTo>
                    <a:pt x="152" y="590"/>
                  </a:lnTo>
                  <a:lnTo>
                    <a:pt x="172" y="595"/>
                  </a:lnTo>
                  <a:lnTo>
                    <a:pt x="194" y="598"/>
                  </a:lnTo>
                  <a:lnTo>
                    <a:pt x="215" y="600"/>
                  </a:lnTo>
                  <a:lnTo>
                    <a:pt x="215" y="600"/>
                  </a:lnTo>
                  <a:close/>
                  <a:moveTo>
                    <a:pt x="215" y="28"/>
                  </a:moveTo>
                  <a:lnTo>
                    <a:pt x="215" y="28"/>
                  </a:lnTo>
                  <a:lnTo>
                    <a:pt x="222" y="28"/>
                  </a:lnTo>
                  <a:lnTo>
                    <a:pt x="230" y="29"/>
                  </a:lnTo>
                  <a:lnTo>
                    <a:pt x="236" y="31"/>
                  </a:lnTo>
                  <a:lnTo>
                    <a:pt x="243" y="33"/>
                  </a:lnTo>
                  <a:lnTo>
                    <a:pt x="249" y="36"/>
                  </a:lnTo>
                  <a:lnTo>
                    <a:pt x="254" y="39"/>
                  </a:lnTo>
                  <a:lnTo>
                    <a:pt x="259" y="43"/>
                  </a:lnTo>
                  <a:lnTo>
                    <a:pt x="265" y="48"/>
                  </a:lnTo>
                  <a:lnTo>
                    <a:pt x="269" y="52"/>
                  </a:lnTo>
                  <a:lnTo>
                    <a:pt x="273" y="59"/>
                  </a:lnTo>
                  <a:lnTo>
                    <a:pt x="277" y="64"/>
                  </a:lnTo>
                  <a:lnTo>
                    <a:pt x="279" y="70"/>
                  </a:lnTo>
                  <a:lnTo>
                    <a:pt x="282" y="76"/>
                  </a:lnTo>
                  <a:lnTo>
                    <a:pt x="283" y="83"/>
                  </a:lnTo>
                  <a:lnTo>
                    <a:pt x="284" y="89"/>
                  </a:lnTo>
                  <a:lnTo>
                    <a:pt x="285" y="97"/>
                  </a:lnTo>
                  <a:lnTo>
                    <a:pt x="285" y="97"/>
                  </a:lnTo>
                  <a:lnTo>
                    <a:pt x="284" y="106"/>
                  </a:lnTo>
                  <a:lnTo>
                    <a:pt x="282" y="115"/>
                  </a:lnTo>
                  <a:lnTo>
                    <a:pt x="279" y="123"/>
                  </a:lnTo>
                  <a:lnTo>
                    <a:pt x="275" y="131"/>
                  </a:lnTo>
                  <a:lnTo>
                    <a:pt x="262" y="131"/>
                  </a:lnTo>
                  <a:lnTo>
                    <a:pt x="262" y="103"/>
                  </a:lnTo>
                  <a:lnTo>
                    <a:pt x="262" y="103"/>
                  </a:lnTo>
                  <a:lnTo>
                    <a:pt x="261" y="97"/>
                  </a:lnTo>
                  <a:lnTo>
                    <a:pt x="258" y="92"/>
                  </a:lnTo>
                  <a:lnTo>
                    <a:pt x="254" y="89"/>
                  </a:lnTo>
                  <a:lnTo>
                    <a:pt x="249" y="88"/>
                  </a:lnTo>
                  <a:lnTo>
                    <a:pt x="182" y="88"/>
                  </a:lnTo>
                  <a:lnTo>
                    <a:pt x="182" y="88"/>
                  </a:lnTo>
                  <a:lnTo>
                    <a:pt x="177" y="89"/>
                  </a:lnTo>
                  <a:lnTo>
                    <a:pt x="173" y="92"/>
                  </a:lnTo>
                  <a:lnTo>
                    <a:pt x="170" y="97"/>
                  </a:lnTo>
                  <a:lnTo>
                    <a:pt x="169" y="103"/>
                  </a:lnTo>
                  <a:lnTo>
                    <a:pt x="169" y="131"/>
                  </a:lnTo>
                  <a:lnTo>
                    <a:pt x="157" y="131"/>
                  </a:lnTo>
                  <a:lnTo>
                    <a:pt x="157" y="131"/>
                  </a:lnTo>
                  <a:lnTo>
                    <a:pt x="152" y="123"/>
                  </a:lnTo>
                  <a:lnTo>
                    <a:pt x="150" y="115"/>
                  </a:lnTo>
                  <a:lnTo>
                    <a:pt x="148" y="106"/>
                  </a:lnTo>
                  <a:lnTo>
                    <a:pt x="147" y="97"/>
                  </a:lnTo>
                  <a:lnTo>
                    <a:pt x="147" y="97"/>
                  </a:lnTo>
                  <a:lnTo>
                    <a:pt x="147" y="89"/>
                  </a:lnTo>
                  <a:lnTo>
                    <a:pt x="148" y="83"/>
                  </a:lnTo>
                  <a:lnTo>
                    <a:pt x="150" y="76"/>
                  </a:lnTo>
                  <a:lnTo>
                    <a:pt x="152" y="70"/>
                  </a:lnTo>
                  <a:lnTo>
                    <a:pt x="155" y="64"/>
                  </a:lnTo>
                  <a:lnTo>
                    <a:pt x="159" y="59"/>
                  </a:lnTo>
                  <a:lnTo>
                    <a:pt x="163" y="52"/>
                  </a:lnTo>
                  <a:lnTo>
                    <a:pt x="167" y="48"/>
                  </a:lnTo>
                  <a:lnTo>
                    <a:pt x="172" y="43"/>
                  </a:lnTo>
                  <a:lnTo>
                    <a:pt x="177" y="39"/>
                  </a:lnTo>
                  <a:lnTo>
                    <a:pt x="182" y="36"/>
                  </a:lnTo>
                  <a:lnTo>
                    <a:pt x="189" y="33"/>
                  </a:lnTo>
                  <a:lnTo>
                    <a:pt x="195" y="31"/>
                  </a:lnTo>
                  <a:lnTo>
                    <a:pt x="202" y="29"/>
                  </a:lnTo>
                  <a:lnTo>
                    <a:pt x="209" y="28"/>
                  </a:lnTo>
                  <a:lnTo>
                    <a:pt x="215" y="28"/>
                  </a:lnTo>
                  <a:lnTo>
                    <a:pt x="215" y="28"/>
                  </a:lnTo>
                  <a:close/>
                  <a:moveTo>
                    <a:pt x="235" y="116"/>
                  </a:moveTo>
                  <a:lnTo>
                    <a:pt x="235" y="175"/>
                  </a:lnTo>
                  <a:lnTo>
                    <a:pt x="197" y="175"/>
                  </a:lnTo>
                  <a:lnTo>
                    <a:pt x="197" y="116"/>
                  </a:lnTo>
                  <a:lnTo>
                    <a:pt x="235" y="116"/>
                  </a:lnTo>
                  <a:close/>
                  <a:moveTo>
                    <a:pt x="28" y="384"/>
                  </a:moveTo>
                  <a:lnTo>
                    <a:pt x="28" y="384"/>
                  </a:lnTo>
                  <a:lnTo>
                    <a:pt x="29" y="365"/>
                  </a:lnTo>
                  <a:lnTo>
                    <a:pt x="32" y="346"/>
                  </a:lnTo>
                  <a:lnTo>
                    <a:pt x="36" y="328"/>
                  </a:lnTo>
                  <a:lnTo>
                    <a:pt x="43" y="311"/>
                  </a:lnTo>
                  <a:lnTo>
                    <a:pt x="50" y="294"/>
                  </a:lnTo>
                  <a:lnTo>
                    <a:pt x="59" y="279"/>
                  </a:lnTo>
                  <a:lnTo>
                    <a:pt x="71" y="265"/>
                  </a:lnTo>
                  <a:lnTo>
                    <a:pt x="83" y="251"/>
                  </a:lnTo>
                  <a:lnTo>
                    <a:pt x="96" y="239"/>
                  </a:lnTo>
                  <a:lnTo>
                    <a:pt x="111" y="229"/>
                  </a:lnTo>
                  <a:lnTo>
                    <a:pt x="126" y="219"/>
                  </a:lnTo>
                  <a:lnTo>
                    <a:pt x="143" y="211"/>
                  </a:lnTo>
                  <a:lnTo>
                    <a:pt x="160" y="204"/>
                  </a:lnTo>
                  <a:lnTo>
                    <a:pt x="177" y="200"/>
                  </a:lnTo>
                  <a:lnTo>
                    <a:pt x="197" y="197"/>
                  </a:lnTo>
                  <a:lnTo>
                    <a:pt x="215" y="196"/>
                  </a:lnTo>
                  <a:lnTo>
                    <a:pt x="215" y="196"/>
                  </a:lnTo>
                  <a:lnTo>
                    <a:pt x="235" y="197"/>
                  </a:lnTo>
                  <a:lnTo>
                    <a:pt x="253" y="200"/>
                  </a:lnTo>
                  <a:lnTo>
                    <a:pt x="272" y="204"/>
                  </a:lnTo>
                  <a:lnTo>
                    <a:pt x="288" y="211"/>
                  </a:lnTo>
                  <a:lnTo>
                    <a:pt x="304" y="219"/>
                  </a:lnTo>
                  <a:lnTo>
                    <a:pt x="321" y="229"/>
                  </a:lnTo>
                  <a:lnTo>
                    <a:pt x="335" y="239"/>
                  </a:lnTo>
                  <a:lnTo>
                    <a:pt x="349" y="251"/>
                  </a:lnTo>
                  <a:lnTo>
                    <a:pt x="360" y="265"/>
                  </a:lnTo>
                  <a:lnTo>
                    <a:pt x="371" y="279"/>
                  </a:lnTo>
                  <a:lnTo>
                    <a:pt x="380" y="294"/>
                  </a:lnTo>
                  <a:lnTo>
                    <a:pt x="389" y="311"/>
                  </a:lnTo>
                  <a:lnTo>
                    <a:pt x="395" y="328"/>
                  </a:lnTo>
                  <a:lnTo>
                    <a:pt x="400" y="346"/>
                  </a:lnTo>
                  <a:lnTo>
                    <a:pt x="402" y="365"/>
                  </a:lnTo>
                  <a:lnTo>
                    <a:pt x="403" y="384"/>
                  </a:lnTo>
                  <a:lnTo>
                    <a:pt x="403" y="384"/>
                  </a:lnTo>
                  <a:lnTo>
                    <a:pt x="402" y="403"/>
                  </a:lnTo>
                  <a:lnTo>
                    <a:pt x="400" y="422"/>
                  </a:lnTo>
                  <a:lnTo>
                    <a:pt x="395" y="440"/>
                  </a:lnTo>
                  <a:lnTo>
                    <a:pt x="389" y="456"/>
                  </a:lnTo>
                  <a:lnTo>
                    <a:pt x="380" y="473"/>
                  </a:lnTo>
                  <a:lnTo>
                    <a:pt x="371" y="489"/>
                  </a:lnTo>
                  <a:lnTo>
                    <a:pt x="360" y="504"/>
                  </a:lnTo>
                  <a:lnTo>
                    <a:pt x="349" y="517"/>
                  </a:lnTo>
                  <a:lnTo>
                    <a:pt x="335" y="528"/>
                  </a:lnTo>
                  <a:lnTo>
                    <a:pt x="321" y="539"/>
                  </a:lnTo>
                  <a:lnTo>
                    <a:pt x="304" y="549"/>
                  </a:lnTo>
                  <a:lnTo>
                    <a:pt x="288" y="557"/>
                  </a:lnTo>
                  <a:lnTo>
                    <a:pt x="272" y="563"/>
                  </a:lnTo>
                  <a:lnTo>
                    <a:pt x="253" y="568"/>
                  </a:lnTo>
                  <a:lnTo>
                    <a:pt x="235" y="570"/>
                  </a:lnTo>
                  <a:lnTo>
                    <a:pt x="215" y="571"/>
                  </a:lnTo>
                  <a:lnTo>
                    <a:pt x="215" y="571"/>
                  </a:lnTo>
                  <a:lnTo>
                    <a:pt x="197" y="570"/>
                  </a:lnTo>
                  <a:lnTo>
                    <a:pt x="177" y="568"/>
                  </a:lnTo>
                  <a:lnTo>
                    <a:pt x="160" y="563"/>
                  </a:lnTo>
                  <a:lnTo>
                    <a:pt x="143" y="557"/>
                  </a:lnTo>
                  <a:lnTo>
                    <a:pt x="126" y="549"/>
                  </a:lnTo>
                  <a:lnTo>
                    <a:pt x="111" y="539"/>
                  </a:lnTo>
                  <a:lnTo>
                    <a:pt x="96" y="528"/>
                  </a:lnTo>
                  <a:lnTo>
                    <a:pt x="83" y="517"/>
                  </a:lnTo>
                  <a:lnTo>
                    <a:pt x="71" y="504"/>
                  </a:lnTo>
                  <a:lnTo>
                    <a:pt x="59" y="489"/>
                  </a:lnTo>
                  <a:lnTo>
                    <a:pt x="50" y="473"/>
                  </a:lnTo>
                  <a:lnTo>
                    <a:pt x="43" y="456"/>
                  </a:lnTo>
                  <a:lnTo>
                    <a:pt x="36" y="440"/>
                  </a:lnTo>
                  <a:lnTo>
                    <a:pt x="32" y="422"/>
                  </a:lnTo>
                  <a:lnTo>
                    <a:pt x="29" y="403"/>
                  </a:lnTo>
                  <a:lnTo>
                    <a:pt x="28" y="384"/>
                  </a:lnTo>
                  <a:lnTo>
                    <a:pt x="28"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4"/>
            <p:cNvSpPr>
              <a:spLocks/>
            </p:cNvSpPr>
            <p:nvPr/>
          </p:nvSpPr>
          <p:spPr bwMode="auto">
            <a:xfrm>
              <a:off x="947738" y="4621213"/>
              <a:ext cx="139700" cy="141288"/>
            </a:xfrm>
            <a:custGeom>
              <a:avLst/>
              <a:gdLst>
                <a:gd name="T0" fmla="*/ 47 w 88"/>
                <a:gd name="T1" fmla="*/ 86 h 89"/>
                <a:gd name="T2" fmla="*/ 47 w 88"/>
                <a:gd name="T3" fmla="*/ 86 h 89"/>
                <a:gd name="T4" fmla="*/ 51 w 88"/>
                <a:gd name="T5" fmla="*/ 88 h 89"/>
                <a:gd name="T6" fmla="*/ 56 w 88"/>
                <a:gd name="T7" fmla="*/ 89 h 89"/>
                <a:gd name="T8" fmla="*/ 56 w 88"/>
                <a:gd name="T9" fmla="*/ 89 h 89"/>
                <a:gd name="T10" fmla="*/ 59 w 88"/>
                <a:gd name="T11" fmla="*/ 89 h 89"/>
                <a:gd name="T12" fmla="*/ 62 w 88"/>
                <a:gd name="T13" fmla="*/ 88 h 89"/>
                <a:gd name="T14" fmla="*/ 64 w 88"/>
                <a:gd name="T15" fmla="*/ 86 h 89"/>
                <a:gd name="T16" fmla="*/ 66 w 88"/>
                <a:gd name="T17" fmla="*/ 84 h 89"/>
                <a:gd name="T18" fmla="*/ 84 w 88"/>
                <a:gd name="T19" fmla="*/ 62 h 89"/>
                <a:gd name="T20" fmla="*/ 84 w 88"/>
                <a:gd name="T21" fmla="*/ 62 h 89"/>
                <a:gd name="T22" fmla="*/ 88 w 88"/>
                <a:gd name="T23" fmla="*/ 57 h 89"/>
                <a:gd name="T24" fmla="*/ 88 w 88"/>
                <a:gd name="T25" fmla="*/ 53 h 89"/>
                <a:gd name="T26" fmla="*/ 87 w 88"/>
                <a:gd name="T27" fmla="*/ 48 h 89"/>
                <a:gd name="T28" fmla="*/ 83 w 88"/>
                <a:gd name="T29" fmla="*/ 44 h 89"/>
                <a:gd name="T30" fmla="*/ 42 w 88"/>
                <a:gd name="T31" fmla="*/ 4 h 89"/>
                <a:gd name="T32" fmla="*/ 42 w 88"/>
                <a:gd name="T33" fmla="*/ 4 h 89"/>
                <a:gd name="T34" fmla="*/ 37 w 88"/>
                <a:gd name="T35" fmla="*/ 1 h 89"/>
                <a:gd name="T36" fmla="*/ 35 w 88"/>
                <a:gd name="T37" fmla="*/ 0 h 89"/>
                <a:gd name="T38" fmla="*/ 32 w 88"/>
                <a:gd name="T39" fmla="*/ 0 h 89"/>
                <a:gd name="T40" fmla="*/ 32 w 88"/>
                <a:gd name="T41" fmla="*/ 0 h 89"/>
                <a:gd name="T42" fmla="*/ 26 w 88"/>
                <a:gd name="T43" fmla="*/ 1 h 89"/>
                <a:gd name="T44" fmla="*/ 22 w 88"/>
                <a:gd name="T45" fmla="*/ 5 h 89"/>
                <a:gd name="T46" fmla="*/ 3 w 88"/>
                <a:gd name="T47" fmla="*/ 26 h 89"/>
                <a:gd name="T48" fmla="*/ 3 w 88"/>
                <a:gd name="T49" fmla="*/ 26 h 89"/>
                <a:gd name="T50" fmla="*/ 1 w 88"/>
                <a:gd name="T51" fmla="*/ 31 h 89"/>
                <a:gd name="T52" fmla="*/ 0 w 88"/>
                <a:gd name="T53" fmla="*/ 36 h 89"/>
                <a:gd name="T54" fmla="*/ 2 w 88"/>
                <a:gd name="T55" fmla="*/ 42 h 89"/>
                <a:gd name="T56" fmla="*/ 6 w 88"/>
                <a:gd name="T57" fmla="*/ 46 h 89"/>
                <a:gd name="T58" fmla="*/ 6 w 88"/>
                <a:gd name="T59" fmla="*/ 46 h 89"/>
                <a:gd name="T60" fmla="*/ 11 w 88"/>
                <a:gd name="T61" fmla="*/ 49 h 89"/>
                <a:gd name="T62" fmla="*/ 16 w 88"/>
                <a:gd name="T63" fmla="*/ 49 h 89"/>
                <a:gd name="T64" fmla="*/ 21 w 88"/>
                <a:gd name="T65" fmla="*/ 48 h 89"/>
                <a:gd name="T66" fmla="*/ 25 w 88"/>
                <a:gd name="T67" fmla="*/ 45 h 89"/>
                <a:gd name="T68" fmla="*/ 34 w 88"/>
                <a:gd name="T69" fmla="*/ 33 h 89"/>
                <a:gd name="T70" fmla="*/ 55 w 88"/>
                <a:gd name="T71" fmla="*/ 54 h 89"/>
                <a:gd name="T72" fmla="*/ 44 w 88"/>
                <a:gd name="T73" fmla="*/ 66 h 89"/>
                <a:gd name="T74" fmla="*/ 44 w 88"/>
                <a:gd name="T75" fmla="*/ 66 h 89"/>
                <a:gd name="T76" fmla="*/ 42 w 88"/>
                <a:gd name="T77" fmla="*/ 71 h 89"/>
                <a:gd name="T78" fmla="*/ 41 w 88"/>
                <a:gd name="T79" fmla="*/ 76 h 89"/>
                <a:gd name="T80" fmla="*/ 43 w 88"/>
                <a:gd name="T81" fmla="*/ 82 h 89"/>
                <a:gd name="T82" fmla="*/ 47 w 88"/>
                <a:gd name="T83" fmla="*/ 86 h 89"/>
                <a:gd name="T84" fmla="*/ 47 w 88"/>
                <a:gd name="T85"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9">
                  <a:moveTo>
                    <a:pt x="47" y="86"/>
                  </a:moveTo>
                  <a:lnTo>
                    <a:pt x="47" y="86"/>
                  </a:lnTo>
                  <a:lnTo>
                    <a:pt x="51" y="88"/>
                  </a:lnTo>
                  <a:lnTo>
                    <a:pt x="56" y="89"/>
                  </a:lnTo>
                  <a:lnTo>
                    <a:pt x="56" y="89"/>
                  </a:lnTo>
                  <a:lnTo>
                    <a:pt x="59" y="89"/>
                  </a:lnTo>
                  <a:lnTo>
                    <a:pt x="62" y="88"/>
                  </a:lnTo>
                  <a:lnTo>
                    <a:pt x="64" y="86"/>
                  </a:lnTo>
                  <a:lnTo>
                    <a:pt x="66" y="84"/>
                  </a:lnTo>
                  <a:lnTo>
                    <a:pt x="84" y="62"/>
                  </a:lnTo>
                  <a:lnTo>
                    <a:pt x="84" y="62"/>
                  </a:lnTo>
                  <a:lnTo>
                    <a:pt x="88" y="57"/>
                  </a:lnTo>
                  <a:lnTo>
                    <a:pt x="88" y="53"/>
                  </a:lnTo>
                  <a:lnTo>
                    <a:pt x="87" y="48"/>
                  </a:lnTo>
                  <a:lnTo>
                    <a:pt x="83" y="44"/>
                  </a:lnTo>
                  <a:lnTo>
                    <a:pt x="42" y="4"/>
                  </a:lnTo>
                  <a:lnTo>
                    <a:pt x="42" y="4"/>
                  </a:lnTo>
                  <a:lnTo>
                    <a:pt x="37" y="1"/>
                  </a:lnTo>
                  <a:lnTo>
                    <a:pt x="35" y="0"/>
                  </a:lnTo>
                  <a:lnTo>
                    <a:pt x="32" y="0"/>
                  </a:lnTo>
                  <a:lnTo>
                    <a:pt x="32" y="0"/>
                  </a:lnTo>
                  <a:lnTo>
                    <a:pt x="26" y="1"/>
                  </a:lnTo>
                  <a:lnTo>
                    <a:pt x="22" y="5"/>
                  </a:lnTo>
                  <a:lnTo>
                    <a:pt x="3" y="26"/>
                  </a:lnTo>
                  <a:lnTo>
                    <a:pt x="3" y="26"/>
                  </a:lnTo>
                  <a:lnTo>
                    <a:pt x="1" y="31"/>
                  </a:lnTo>
                  <a:lnTo>
                    <a:pt x="0" y="36"/>
                  </a:lnTo>
                  <a:lnTo>
                    <a:pt x="2" y="42"/>
                  </a:lnTo>
                  <a:lnTo>
                    <a:pt x="6" y="46"/>
                  </a:lnTo>
                  <a:lnTo>
                    <a:pt x="6" y="46"/>
                  </a:lnTo>
                  <a:lnTo>
                    <a:pt x="11" y="49"/>
                  </a:lnTo>
                  <a:lnTo>
                    <a:pt x="16" y="49"/>
                  </a:lnTo>
                  <a:lnTo>
                    <a:pt x="21" y="48"/>
                  </a:lnTo>
                  <a:lnTo>
                    <a:pt x="25" y="45"/>
                  </a:lnTo>
                  <a:lnTo>
                    <a:pt x="34" y="33"/>
                  </a:lnTo>
                  <a:lnTo>
                    <a:pt x="55" y="54"/>
                  </a:lnTo>
                  <a:lnTo>
                    <a:pt x="44" y="66"/>
                  </a:lnTo>
                  <a:lnTo>
                    <a:pt x="44" y="66"/>
                  </a:lnTo>
                  <a:lnTo>
                    <a:pt x="42" y="71"/>
                  </a:lnTo>
                  <a:lnTo>
                    <a:pt x="41" y="76"/>
                  </a:lnTo>
                  <a:lnTo>
                    <a:pt x="43" y="82"/>
                  </a:lnTo>
                  <a:lnTo>
                    <a:pt x="47" y="86"/>
                  </a:lnTo>
                  <a:lnTo>
                    <a:pt x="47"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5"/>
            <p:cNvSpPr>
              <a:spLocks/>
            </p:cNvSpPr>
            <p:nvPr/>
          </p:nvSpPr>
          <p:spPr bwMode="auto">
            <a:xfrm>
              <a:off x="411163" y="4621213"/>
              <a:ext cx="141288" cy="142875"/>
            </a:xfrm>
            <a:custGeom>
              <a:avLst/>
              <a:gdLst>
                <a:gd name="T0" fmla="*/ 65 w 89"/>
                <a:gd name="T1" fmla="*/ 46 h 90"/>
                <a:gd name="T2" fmla="*/ 65 w 89"/>
                <a:gd name="T3" fmla="*/ 46 h 90"/>
                <a:gd name="T4" fmla="*/ 70 w 89"/>
                <a:gd name="T5" fmla="*/ 49 h 90"/>
                <a:gd name="T6" fmla="*/ 75 w 89"/>
                <a:gd name="T7" fmla="*/ 50 h 90"/>
                <a:gd name="T8" fmla="*/ 75 w 89"/>
                <a:gd name="T9" fmla="*/ 50 h 90"/>
                <a:gd name="T10" fmla="*/ 80 w 89"/>
                <a:gd name="T11" fmla="*/ 50 h 90"/>
                <a:gd name="T12" fmla="*/ 85 w 89"/>
                <a:gd name="T13" fmla="*/ 47 h 90"/>
                <a:gd name="T14" fmla="*/ 85 w 89"/>
                <a:gd name="T15" fmla="*/ 47 h 90"/>
                <a:gd name="T16" fmla="*/ 88 w 89"/>
                <a:gd name="T17" fmla="*/ 43 h 90"/>
                <a:gd name="T18" fmla="*/ 89 w 89"/>
                <a:gd name="T19" fmla="*/ 37 h 90"/>
                <a:gd name="T20" fmla="*/ 89 w 89"/>
                <a:gd name="T21" fmla="*/ 37 h 90"/>
                <a:gd name="T22" fmla="*/ 89 w 89"/>
                <a:gd name="T23" fmla="*/ 31 h 90"/>
                <a:gd name="T24" fmla="*/ 86 w 89"/>
                <a:gd name="T25" fmla="*/ 27 h 90"/>
                <a:gd name="T26" fmla="*/ 67 w 89"/>
                <a:gd name="T27" fmla="*/ 5 h 90"/>
                <a:gd name="T28" fmla="*/ 67 w 89"/>
                <a:gd name="T29" fmla="*/ 5 h 90"/>
                <a:gd name="T30" fmla="*/ 63 w 89"/>
                <a:gd name="T31" fmla="*/ 2 h 90"/>
                <a:gd name="T32" fmla="*/ 56 w 89"/>
                <a:gd name="T33" fmla="*/ 0 h 90"/>
                <a:gd name="T34" fmla="*/ 56 w 89"/>
                <a:gd name="T35" fmla="*/ 0 h 90"/>
                <a:gd name="T36" fmla="*/ 51 w 89"/>
                <a:gd name="T37" fmla="*/ 1 h 90"/>
                <a:gd name="T38" fmla="*/ 46 w 89"/>
                <a:gd name="T39" fmla="*/ 4 h 90"/>
                <a:gd name="T40" fmla="*/ 4 w 89"/>
                <a:gd name="T41" fmla="*/ 43 h 90"/>
                <a:gd name="T42" fmla="*/ 4 w 89"/>
                <a:gd name="T43" fmla="*/ 43 h 90"/>
                <a:gd name="T44" fmla="*/ 1 w 89"/>
                <a:gd name="T45" fmla="*/ 48 h 90"/>
                <a:gd name="T46" fmla="*/ 0 w 89"/>
                <a:gd name="T47" fmla="*/ 53 h 90"/>
                <a:gd name="T48" fmla="*/ 0 w 89"/>
                <a:gd name="T49" fmla="*/ 58 h 90"/>
                <a:gd name="T50" fmla="*/ 3 w 89"/>
                <a:gd name="T51" fmla="*/ 62 h 90"/>
                <a:gd name="T52" fmla="*/ 23 w 89"/>
                <a:gd name="T53" fmla="*/ 85 h 90"/>
                <a:gd name="T54" fmla="*/ 23 w 89"/>
                <a:gd name="T55" fmla="*/ 85 h 90"/>
                <a:gd name="T56" fmla="*/ 23 w 89"/>
                <a:gd name="T57" fmla="*/ 85 h 90"/>
                <a:gd name="T58" fmla="*/ 25 w 89"/>
                <a:gd name="T59" fmla="*/ 87 h 90"/>
                <a:gd name="T60" fmla="*/ 28 w 89"/>
                <a:gd name="T61" fmla="*/ 89 h 90"/>
                <a:gd name="T62" fmla="*/ 31 w 89"/>
                <a:gd name="T63" fmla="*/ 90 h 90"/>
                <a:gd name="T64" fmla="*/ 33 w 89"/>
                <a:gd name="T65" fmla="*/ 90 h 90"/>
                <a:gd name="T66" fmla="*/ 33 w 89"/>
                <a:gd name="T67" fmla="*/ 90 h 90"/>
                <a:gd name="T68" fmla="*/ 38 w 89"/>
                <a:gd name="T69" fmla="*/ 89 h 90"/>
                <a:gd name="T70" fmla="*/ 42 w 89"/>
                <a:gd name="T71" fmla="*/ 87 h 90"/>
                <a:gd name="T72" fmla="*/ 42 w 89"/>
                <a:gd name="T73" fmla="*/ 87 h 90"/>
                <a:gd name="T74" fmla="*/ 46 w 89"/>
                <a:gd name="T75" fmla="*/ 82 h 90"/>
                <a:gd name="T76" fmla="*/ 47 w 89"/>
                <a:gd name="T77" fmla="*/ 76 h 90"/>
                <a:gd name="T78" fmla="*/ 46 w 89"/>
                <a:gd name="T79" fmla="*/ 71 h 90"/>
                <a:gd name="T80" fmla="*/ 44 w 89"/>
                <a:gd name="T81" fmla="*/ 66 h 90"/>
                <a:gd name="T82" fmla="*/ 33 w 89"/>
                <a:gd name="T83" fmla="*/ 54 h 90"/>
                <a:gd name="T84" fmla="*/ 55 w 89"/>
                <a:gd name="T85" fmla="*/ 33 h 90"/>
                <a:gd name="T86" fmla="*/ 65 w 89"/>
                <a:gd name="T87" fmla="*/ 4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90">
                  <a:moveTo>
                    <a:pt x="65" y="46"/>
                  </a:moveTo>
                  <a:lnTo>
                    <a:pt x="65" y="46"/>
                  </a:lnTo>
                  <a:lnTo>
                    <a:pt x="70" y="49"/>
                  </a:lnTo>
                  <a:lnTo>
                    <a:pt x="75" y="50"/>
                  </a:lnTo>
                  <a:lnTo>
                    <a:pt x="75" y="50"/>
                  </a:lnTo>
                  <a:lnTo>
                    <a:pt x="80" y="50"/>
                  </a:lnTo>
                  <a:lnTo>
                    <a:pt x="85" y="47"/>
                  </a:lnTo>
                  <a:lnTo>
                    <a:pt x="85" y="47"/>
                  </a:lnTo>
                  <a:lnTo>
                    <a:pt x="88" y="43"/>
                  </a:lnTo>
                  <a:lnTo>
                    <a:pt x="89" y="37"/>
                  </a:lnTo>
                  <a:lnTo>
                    <a:pt x="89" y="37"/>
                  </a:lnTo>
                  <a:lnTo>
                    <a:pt x="89" y="31"/>
                  </a:lnTo>
                  <a:lnTo>
                    <a:pt x="86" y="27"/>
                  </a:lnTo>
                  <a:lnTo>
                    <a:pt x="67" y="5"/>
                  </a:lnTo>
                  <a:lnTo>
                    <a:pt x="67" y="5"/>
                  </a:lnTo>
                  <a:lnTo>
                    <a:pt x="63" y="2"/>
                  </a:lnTo>
                  <a:lnTo>
                    <a:pt x="56" y="0"/>
                  </a:lnTo>
                  <a:lnTo>
                    <a:pt x="56" y="0"/>
                  </a:lnTo>
                  <a:lnTo>
                    <a:pt x="51" y="1"/>
                  </a:lnTo>
                  <a:lnTo>
                    <a:pt x="46" y="4"/>
                  </a:lnTo>
                  <a:lnTo>
                    <a:pt x="4" y="43"/>
                  </a:lnTo>
                  <a:lnTo>
                    <a:pt x="4" y="43"/>
                  </a:lnTo>
                  <a:lnTo>
                    <a:pt x="1" y="48"/>
                  </a:lnTo>
                  <a:lnTo>
                    <a:pt x="0" y="53"/>
                  </a:lnTo>
                  <a:lnTo>
                    <a:pt x="0" y="58"/>
                  </a:lnTo>
                  <a:lnTo>
                    <a:pt x="3" y="62"/>
                  </a:lnTo>
                  <a:lnTo>
                    <a:pt x="23" y="85"/>
                  </a:lnTo>
                  <a:lnTo>
                    <a:pt x="23" y="85"/>
                  </a:lnTo>
                  <a:lnTo>
                    <a:pt x="23" y="85"/>
                  </a:lnTo>
                  <a:lnTo>
                    <a:pt x="25" y="87"/>
                  </a:lnTo>
                  <a:lnTo>
                    <a:pt x="28" y="89"/>
                  </a:lnTo>
                  <a:lnTo>
                    <a:pt x="31" y="90"/>
                  </a:lnTo>
                  <a:lnTo>
                    <a:pt x="33" y="90"/>
                  </a:lnTo>
                  <a:lnTo>
                    <a:pt x="33" y="90"/>
                  </a:lnTo>
                  <a:lnTo>
                    <a:pt x="38" y="89"/>
                  </a:lnTo>
                  <a:lnTo>
                    <a:pt x="42" y="87"/>
                  </a:lnTo>
                  <a:lnTo>
                    <a:pt x="42" y="87"/>
                  </a:lnTo>
                  <a:lnTo>
                    <a:pt x="46" y="82"/>
                  </a:lnTo>
                  <a:lnTo>
                    <a:pt x="47" y="76"/>
                  </a:lnTo>
                  <a:lnTo>
                    <a:pt x="46" y="71"/>
                  </a:lnTo>
                  <a:lnTo>
                    <a:pt x="44" y="66"/>
                  </a:lnTo>
                  <a:lnTo>
                    <a:pt x="33" y="54"/>
                  </a:lnTo>
                  <a:lnTo>
                    <a:pt x="55" y="33"/>
                  </a:lnTo>
                  <a:lnTo>
                    <a:pt x="6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72"/>
          <p:cNvGrpSpPr/>
          <p:nvPr/>
        </p:nvGrpSpPr>
        <p:grpSpPr>
          <a:xfrm>
            <a:off x="1602171" y="1127117"/>
            <a:ext cx="837308" cy="899847"/>
            <a:chOff x="8450263" y="2862263"/>
            <a:chExt cx="765175" cy="822325"/>
          </a:xfrm>
          <a:solidFill>
            <a:schemeClr val="bg1"/>
          </a:solidFill>
          <a:effectLst>
            <a:outerShdw blurRad="63500" sx="102000" sy="102000" algn="ctr" rotWithShape="0">
              <a:prstClr val="black">
                <a:alpha val="40000"/>
              </a:prstClr>
            </a:outerShdw>
          </a:effectLst>
        </p:grpSpPr>
        <p:sp>
          <p:nvSpPr>
            <p:cNvPr id="74" name="Freeform 17"/>
            <p:cNvSpPr>
              <a:spLocks noEditPoints="1"/>
            </p:cNvSpPr>
            <p:nvPr/>
          </p:nvSpPr>
          <p:spPr bwMode="auto">
            <a:xfrm>
              <a:off x="8450263" y="2862263"/>
              <a:ext cx="765175" cy="822325"/>
            </a:xfrm>
            <a:custGeom>
              <a:avLst/>
              <a:gdLst>
                <a:gd name="T0" fmla="*/ 56 w 482"/>
                <a:gd name="T1" fmla="*/ 483 h 518"/>
                <a:gd name="T2" fmla="*/ 92 w 482"/>
                <a:gd name="T3" fmla="*/ 513 h 518"/>
                <a:gd name="T4" fmla="*/ 367 w 482"/>
                <a:gd name="T5" fmla="*/ 518 h 518"/>
                <a:gd name="T6" fmla="*/ 412 w 482"/>
                <a:gd name="T7" fmla="*/ 501 h 518"/>
                <a:gd name="T8" fmla="*/ 436 w 482"/>
                <a:gd name="T9" fmla="*/ 460 h 518"/>
                <a:gd name="T10" fmla="*/ 482 w 482"/>
                <a:gd name="T11" fmla="*/ 167 h 518"/>
                <a:gd name="T12" fmla="*/ 477 w 482"/>
                <a:gd name="T13" fmla="*/ 145 h 518"/>
                <a:gd name="T14" fmla="*/ 467 w 482"/>
                <a:gd name="T15" fmla="*/ 130 h 518"/>
                <a:gd name="T16" fmla="*/ 446 w 482"/>
                <a:gd name="T17" fmla="*/ 119 h 518"/>
                <a:gd name="T18" fmla="*/ 384 w 482"/>
                <a:gd name="T19" fmla="*/ 116 h 518"/>
                <a:gd name="T20" fmla="*/ 372 w 482"/>
                <a:gd name="T21" fmla="*/ 81 h 518"/>
                <a:gd name="T22" fmla="*/ 342 w 482"/>
                <a:gd name="T23" fmla="*/ 41 h 518"/>
                <a:gd name="T24" fmla="*/ 301 w 482"/>
                <a:gd name="T25" fmla="*/ 14 h 518"/>
                <a:gd name="T26" fmla="*/ 253 w 482"/>
                <a:gd name="T27" fmla="*/ 1 h 518"/>
                <a:gd name="T28" fmla="*/ 214 w 482"/>
                <a:gd name="T29" fmla="*/ 2 h 518"/>
                <a:gd name="T30" fmla="*/ 166 w 482"/>
                <a:gd name="T31" fmla="*/ 20 h 518"/>
                <a:gd name="T32" fmla="*/ 129 w 482"/>
                <a:gd name="T33" fmla="*/ 50 h 518"/>
                <a:gd name="T34" fmla="*/ 102 w 482"/>
                <a:gd name="T35" fmla="*/ 92 h 518"/>
                <a:gd name="T36" fmla="*/ 54 w 482"/>
                <a:gd name="T37" fmla="*/ 116 h 518"/>
                <a:gd name="T38" fmla="*/ 31 w 482"/>
                <a:gd name="T39" fmla="*/ 121 h 518"/>
                <a:gd name="T40" fmla="*/ 13 w 482"/>
                <a:gd name="T41" fmla="*/ 135 h 518"/>
                <a:gd name="T42" fmla="*/ 3 w 482"/>
                <a:gd name="T43" fmla="*/ 150 h 518"/>
                <a:gd name="T44" fmla="*/ 0 w 482"/>
                <a:gd name="T45" fmla="*/ 173 h 518"/>
                <a:gd name="T46" fmla="*/ 239 w 482"/>
                <a:gd name="T47" fmla="*/ 32 h 518"/>
                <a:gd name="T48" fmla="*/ 284 w 482"/>
                <a:gd name="T49" fmla="*/ 41 h 518"/>
                <a:gd name="T50" fmla="*/ 322 w 482"/>
                <a:gd name="T51" fmla="*/ 67 h 518"/>
                <a:gd name="T52" fmla="*/ 347 w 482"/>
                <a:gd name="T53" fmla="*/ 104 h 518"/>
                <a:gd name="T54" fmla="*/ 356 w 482"/>
                <a:gd name="T55" fmla="*/ 149 h 518"/>
                <a:gd name="T56" fmla="*/ 351 w 482"/>
                <a:gd name="T57" fmla="*/ 184 h 518"/>
                <a:gd name="T58" fmla="*/ 329 w 482"/>
                <a:gd name="T59" fmla="*/ 224 h 518"/>
                <a:gd name="T60" fmla="*/ 295 w 482"/>
                <a:gd name="T61" fmla="*/ 252 h 518"/>
                <a:gd name="T62" fmla="*/ 252 w 482"/>
                <a:gd name="T63" fmla="*/ 266 h 518"/>
                <a:gd name="T64" fmla="*/ 216 w 482"/>
                <a:gd name="T65" fmla="*/ 264 h 518"/>
                <a:gd name="T66" fmla="*/ 174 w 482"/>
                <a:gd name="T67" fmla="*/ 246 h 518"/>
                <a:gd name="T68" fmla="*/ 142 w 482"/>
                <a:gd name="T69" fmla="*/ 214 h 518"/>
                <a:gd name="T70" fmla="*/ 124 w 482"/>
                <a:gd name="T71" fmla="*/ 172 h 518"/>
                <a:gd name="T72" fmla="*/ 122 w 482"/>
                <a:gd name="T73" fmla="*/ 138 h 518"/>
                <a:gd name="T74" fmla="*/ 137 w 482"/>
                <a:gd name="T75" fmla="*/ 93 h 518"/>
                <a:gd name="T76" fmla="*/ 164 w 482"/>
                <a:gd name="T77" fmla="*/ 59 h 518"/>
                <a:gd name="T78" fmla="*/ 204 w 482"/>
                <a:gd name="T79" fmla="*/ 37 h 518"/>
                <a:gd name="T80" fmla="*/ 239 w 482"/>
                <a:gd name="T81" fmla="*/ 32 h 518"/>
                <a:gd name="T82" fmla="*/ 45 w 482"/>
                <a:gd name="T83" fmla="*/ 150 h 518"/>
                <a:gd name="T84" fmla="*/ 91 w 482"/>
                <a:gd name="T85" fmla="*/ 148 h 518"/>
                <a:gd name="T86" fmla="*/ 94 w 482"/>
                <a:gd name="T87" fmla="*/ 180 h 518"/>
                <a:gd name="T88" fmla="*/ 116 w 482"/>
                <a:gd name="T89" fmla="*/ 232 h 518"/>
                <a:gd name="T90" fmla="*/ 156 w 482"/>
                <a:gd name="T91" fmla="*/ 273 h 518"/>
                <a:gd name="T92" fmla="*/ 210 w 482"/>
                <a:gd name="T93" fmla="*/ 295 h 518"/>
                <a:gd name="T94" fmla="*/ 255 w 482"/>
                <a:gd name="T95" fmla="*/ 298 h 518"/>
                <a:gd name="T96" fmla="*/ 310 w 482"/>
                <a:gd name="T97" fmla="*/ 280 h 518"/>
                <a:gd name="T98" fmla="*/ 354 w 482"/>
                <a:gd name="T99" fmla="*/ 244 h 518"/>
                <a:gd name="T100" fmla="*/ 382 w 482"/>
                <a:gd name="T101" fmla="*/ 193 h 518"/>
                <a:gd name="T102" fmla="*/ 388 w 482"/>
                <a:gd name="T103" fmla="*/ 149 h 518"/>
                <a:gd name="T104" fmla="*/ 434 w 482"/>
                <a:gd name="T105" fmla="*/ 149 h 518"/>
                <a:gd name="T106" fmla="*/ 446 w 482"/>
                <a:gd name="T107" fmla="*/ 155 h 518"/>
                <a:gd name="T108" fmla="*/ 450 w 482"/>
                <a:gd name="T109" fmla="*/ 174 h 518"/>
                <a:gd name="T110" fmla="*/ 400 w 482"/>
                <a:gd name="T111" fmla="*/ 467 h 518"/>
                <a:gd name="T112" fmla="*/ 381 w 482"/>
                <a:gd name="T113" fmla="*/ 483 h 518"/>
                <a:gd name="T114" fmla="*/ 115 w 482"/>
                <a:gd name="T115" fmla="*/ 486 h 518"/>
                <a:gd name="T116" fmla="*/ 92 w 482"/>
                <a:gd name="T117" fmla="*/ 477 h 518"/>
                <a:gd name="T118" fmla="*/ 78 w 482"/>
                <a:gd name="T119" fmla="*/ 454 h 518"/>
                <a:gd name="T120" fmla="*/ 32 w 482"/>
                <a:gd name="T121" fmla="*/ 16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2" h="518">
                  <a:moveTo>
                    <a:pt x="47" y="460"/>
                  </a:moveTo>
                  <a:lnTo>
                    <a:pt x="47" y="460"/>
                  </a:lnTo>
                  <a:lnTo>
                    <a:pt x="50" y="472"/>
                  </a:lnTo>
                  <a:lnTo>
                    <a:pt x="56" y="483"/>
                  </a:lnTo>
                  <a:lnTo>
                    <a:pt x="62" y="492"/>
                  </a:lnTo>
                  <a:lnTo>
                    <a:pt x="71" y="501"/>
                  </a:lnTo>
                  <a:lnTo>
                    <a:pt x="80" y="508"/>
                  </a:lnTo>
                  <a:lnTo>
                    <a:pt x="92" y="513"/>
                  </a:lnTo>
                  <a:lnTo>
                    <a:pt x="103" y="517"/>
                  </a:lnTo>
                  <a:lnTo>
                    <a:pt x="115" y="518"/>
                  </a:lnTo>
                  <a:lnTo>
                    <a:pt x="367" y="518"/>
                  </a:lnTo>
                  <a:lnTo>
                    <a:pt x="367" y="518"/>
                  </a:lnTo>
                  <a:lnTo>
                    <a:pt x="380" y="517"/>
                  </a:lnTo>
                  <a:lnTo>
                    <a:pt x="391" y="513"/>
                  </a:lnTo>
                  <a:lnTo>
                    <a:pt x="402" y="508"/>
                  </a:lnTo>
                  <a:lnTo>
                    <a:pt x="412" y="501"/>
                  </a:lnTo>
                  <a:lnTo>
                    <a:pt x="421" y="492"/>
                  </a:lnTo>
                  <a:lnTo>
                    <a:pt x="428" y="483"/>
                  </a:lnTo>
                  <a:lnTo>
                    <a:pt x="433" y="472"/>
                  </a:lnTo>
                  <a:lnTo>
                    <a:pt x="436" y="460"/>
                  </a:lnTo>
                  <a:lnTo>
                    <a:pt x="482" y="180"/>
                  </a:lnTo>
                  <a:lnTo>
                    <a:pt x="482" y="180"/>
                  </a:lnTo>
                  <a:lnTo>
                    <a:pt x="482" y="173"/>
                  </a:lnTo>
                  <a:lnTo>
                    <a:pt x="482" y="167"/>
                  </a:lnTo>
                  <a:lnTo>
                    <a:pt x="482" y="161"/>
                  </a:lnTo>
                  <a:lnTo>
                    <a:pt x="481" y="155"/>
                  </a:lnTo>
                  <a:lnTo>
                    <a:pt x="479" y="150"/>
                  </a:lnTo>
                  <a:lnTo>
                    <a:pt x="477" y="145"/>
                  </a:lnTo>
                  <a:lnTo>
                    <a:pt x="474" y="140"/>
                  </a:lnTo>
                  <a:lnTo>
                    <a:pt x="470" y="135"/>
                  </a:lnTo>
                  <a:lnTo>
                    <a:pt x="470" y="135"/>
                  </a:lnTo>
                  <a:lnTo>
                    <a:pt x="467" y="130"/>
                  </a:lnTo>
                  <a:lnTo>
                    <a:pt x="462" y="127"/>
                  </a:lnTo>
                  <a:lnTo>
                    <a:pt x="457" y="124"/>
                  </a:lnTo>
                  <a:lnTo>
                    <a:pt x="451" y="121"/>
                  </a:lnTo>
                  <a:lnTo>
                    <a:pt x="446" y="119"/>
                  </a:lnTo>
                  <a:lnTo>
                    <a:pt x="440" y="118"/>
                  </a:lnTo>
                  <a:lnTo>
                    <a:pt x="435" y="117"/>
                  </a:lnTo>
                  <a:lnTo>
                    <a:pt x="429" y="116"/>
                  </a:lnTo>
                  <a:lnTo>
                    <a:pt x="384" y="116"/>
                  </a:lnTo>
                  <a:lnTo>
                    <a:pt x="384" y="116"/>
                  </a:lnTo>
                  <a:lnTo>
                    <a:pt x="381" y="104"/>
                  </a:lnTo>
                  <a:lnTo>
                    <a:pt x="377" y="92"/>
                  </a:lnTo>
                  <a:lnTo>
                    <a:pt x="372" y="81"/>
                  </a:lnTo>
                  <a:lnTo>
                    <a:pt x="365" y="70"/>
                  </a:lnTo>
                  <a:lnTo>
                    <a:pt x="358" y="60"/>
                  </a:lnTo>
                  <a:lnTo>
                    <a:pt x="350" y="50"/>
                  </a:lnTo>
                  <a:lnTo>
                    <a:pt x="342" y="41"/>
                  </a:lnTo>
                  <a:lnTo>
                    <a:pt x="333" y="34"/>
                  </a:lnTo>
                  <a:lnTo>
                    <a:pt x="322" y="26"/>
                  </a:lnTo>
                  <a:lnTo>
                    <a:pt x="312" y="20"/>
                  </a:lnTo>
                  <a:lnTo>
                    <a:pt x="301" y="14"/>
                  </a:lnTo>
                  <a:lnTo>
                    <a:pt x="290" y="9"/>
                  </a:lnTo>
                  <a:lnTo>
                    <a:pt x="277" y="5"/>
                  </a:lnTo>
                  <a:lnTo>
                    <a:pt x="265" y="2"/>
                  </a:lnTo>
                  <a:lnTo>
                    <a:pt x="253" y="1"/>
                  </a:lnTo>
                  <a:lnTo>
                    <a:pt x="239" y="0"/>
                  </a:lnTo>
                  <a:lnTo>
                    <a:pt x="239" y="0"/>
                  </a:lnTo>
                  <a:lnTo>
                    <a:pt x="226" y="1"/>
                  </a:lnTo>
                  <a:lnTo>
                    <a:pt x="214" y="2"/>
                  </a:lnTo>
                  <a:lnTo>
                    <a:pt x="201" y="5"/>
                  </a:lnTo>
                  <a:lnTo>
                    <a:pt x="189" y="9"/>
                  </a:lnTo>
                  <a:lnTo>
                    <a:pt x="178" y="14"/>
                  </a:lnTo>
                  <a:lnTo>
                    <a:pt x="166" y="20"/>
                  </a:lnTo>
                  <a:lnTo>
                    <a:pt x="156" y="26"/>
                  </a:lnTo>
                  <a:lnTo>
                    <a:pt x="146" y="34"/>
                  </a:lnTo>
                  <a:lnTo>
                    <a:pt x="137" y="41"/>
                  </a:lnTo>
                  <a:lnTo>
                    <a:pt x="129" y="50"/>
                  </a:lnTo>
                  <a:lnTo>
                    <a:pt x="120" y="60"/>
                  </a:lnTo>
                  <a:lnTo>
                    <a:pt x="113" y="70"/>
                  </a:lnTo>
                  <a:lnTo>
                    <a:pt x="107" y="81"/>
                  </a:lnTo>
                  <a:lnTo>
                    <a:pt x="102" y="92"/>
                  </a:lnTo>
                  <a:lnTo>
                    <a:pt x="98" y="104"/>
                  </a:lnTo>
                  <a:lnTo>
                    <a:pt x="95" y="116"/>
                  </a:lnTo>
                  <a:lnTo>
                    <a:pt x="54" y="116"/>
                  </a:lnTo>
                  <a:lnTo>
                    <a:pt x="54" y="116"/>
                  </a:lnTo>
                  <a:lnTo>
                    <a:pt x="48" y="117"/>
                  </a:lnTo>
                  <a:lnTo>
                    <a:pt x="42" y="118"/>
                  </a:lnTo>
                  <a:lnTo>
                    <a:pt x="36" y="119"/>
                  </a:lnTo>
                  <a:lnTo>
                    <a:pt x="31" y="121"/>
                  </a:lnTo>
                  <a:lnTo>
                    <a:pt x="26" y="124"/>
                  </a:lnTo>
                  <a:lnTo>
                    <a:pt x="21" y="127"/>
                  </a:lnTo>
                  <a:lnTo>
                    <a:pt x="17" y="130"/>
                  </a:lnTo>
                  <a:lnTo>
                    <a:pt x="13" y="135"/>
                  </a:lnTo>
                  <a:lnTo>
                    <a:pt x="13" y="135"/>
                  </a:lnTo>
                  <a:lnTo>
                    <a:pt x="9" y="140"/>
                  </a:lnTo>
                  <a:lnTo>
                    <a:pt x="6" y="145"/>
                  </a:lnTo>
                  <a:lnTo>
                    <a:pt x="3" y="150"/>
                  </a:lnTo>
                  <a:lnTo>
                    <a:pt x="1" y="155"/>
                  </a:lnTo>
                  <a:lnTo>
                    <a:pt x="0" y="161"/>
                  </a:lnTo>
                  <a:lnTo>
                    <a:pt x="0" y="167"/>
                  </a:lnTo>
                  <a:lnTo>
                    <a:pt x="0" y="173"/>
                  </a:lnTo>
                  <a:lnTo>
                    <a:pt x="0" y="180"/>
                  </a:lnTo>
                  <a:lnTo>
                    <a:pt x="47" y="460"/>
                  </a:lnTo>
                  <a:close/>
                  <a:moveTo>
                    <a:pt x="239" y="32"/>
                  </a:moveTo>
                  <a:lnTo>
                    <a:pt x="239" y="32"/>
                  </a:lnTo>
                  <a:lnTo>
                    <a:pt x="252" y="33"/>
                  </a:lnTo>
                  <a:lnTo>
                    <a:pt x="263" y="35"/>
                  </a:lnTo>
                  <a:lnTo>
                    <a:pt x="274" y="37"/>
                  </a:lnTo>
                  <a:lnTo>
                    <a:pt x="284" y="41"/>
                  </a:lnTo>
                  <a:lnTo>
                    <a:pt x="295" y="46"/>
                  </a:lnTo>
                  <a:lnTo>
                    <a:pt x="305" y="52"/>
                  </a:lnTo>
                  <a:lnTo>
                    <a:pt x="314" y="59"/>
                  </a:lnTo>
                  <a:lnTo>
                    <a:pt x="322" y="67"/>
                  </a:lnTo>
                  <a:lnTo>
                    <a:pt x="329" y="75"/>
                  </a:lnTo>
                  <a:lnTo>
                    <a:pt x="337" y="84"/>
                  </a:lnTo>
                  <a:lnTo>
                    <a:pt x="342" y="93"/>
                  </a:lnTo>
                  <a:lnTo>
                    <a:pt x="347" y="104"/>
                  </a:lnTo>
                  <a:lnTo>
                    <a:pt x="351" y="114"/>
                  </a:lnTo>
                  <a:lnTo>
                    <a:pt x="354" y="125"/>
                  </a:lnTo>
                  <a:lnTo>
                    <a:pt x="356" y="138"/>
                  </a:lnTo>
                  <a:lnTo>
                    <a:pt x="356" y="149"/>
                  </a:lnTo>
                  <a:lnTo>
                    <a:pt x="356" y="149"/>
                  </a:lnTo>
                  <a:lnTo>
                    <a:pt x="356" y="161"/>
                  </a:lnTo>
                  <a:lnTo>
                    <a:pt x="354" y="172"/>
                  </a:lnTo>
                  <a:lnTo>
                    <a:pt x="351" y="184"/>
                  </a:lnTo>
                  <a:lnTo>
                    <a:pt x="347" y="195"/>
                  </a:lnTo>
                  <a:lnTo>
                    <a:pt x="342" y="205"/>
                  </a:lnTo>
                  <a:lnTo>
                    <a:pt x="337" y="214"/>
                  </a:lnTo>
                  <a:lnTo>
                    <a:pt x="329" y="224"/>
                  </a:lnTo>
                  <a:lnTo>
                    <a:pt x="322" y="232"/>
                  </a:lnTo>
                  <a:lnTo>
                    <a:pt x="314" y="239"/>
                  </a:lnTo>
                  <a:lnTo>
                    <a:pt x="305" y="246"/>
                  </a:lnTo>
                  <a:lnTo>
                    <a:pt x="295" y="252"/>
                  </a:lnTo>
                  <a:lnTo>
                    <a:pt x="284" y="258"/>
                  </a:lnTo>
                  <a:lnTo>
                    <a:pt x="274" y="261"/>
                  </a:lnTo>
                  <a:lnTo>
                    <a:pt x="263" y="264"/>
                  </a:lnTo>
                  <a:lnTo>
                    <a:pt x="252" y="266"/>
                  </a:lnTo>
                  <a:lnTo>
                    <a:pt x="239" y="267"/>
                  </a:lnTo>
                  <a:lnTo>
                    <a:pt x="239" y="267"/>
                  </a:lnTo>
                  <a:lnTo>
                    <a:pt x="227" y="266"/>
                  </a:lnTo>
                  <a:lnTo>
                    <a:pt x="216" y="264"/>
                  </a:lnTo>
                  <a:lnTo>
                    <a:pt x="204" y="261"/>
                  </a:lnTo>
                  <a:lnTo>
                    <a:pt x="194" y="258"/>
                  </a:lnTo>
                  <a:lnTo>
                    <a:pt x="184" y="252"/>
                  </a:lnTo>
                  <a:lnTo>
                    <a:pt x="174" y="246"/>
                  </a:lnTo>
                  <a:lnTo>
                    <a:pt x="164" y="239"/>
                  </a:lnTo>
                  <a:lnTo>
                    <a:pt x="156" y="232"/>
                  </a:lnTo>
                  <a:lnTo>
                    <a:pt x="149" y="224"/>
                  </a:lnTo>
                  <a:lnTo>
                    <a:pt x="142" y="214"/>
                  </a:lnTo>
                  <a:lnTo>
                    <a:pt x="137" y="205"/>
                  </a:lnTo>
                  <a:lnTo>
                    <a:pt x="132" y="195"/>
                  </a:lnTo>
                  <a:lnTo>
                    <a:pt x="128" y="184"/>
                  </a:lnTo>
                  <a:lnTo>
                    <a:pt x="124" y="172"/>
                  </a:lnTo>
                  <a:lnTo>
                    <a:pt x="122" y="161"/>
                  </a:lnTo>
                  <a:lnTo>
                    <a:pt x="122" y="149"/>
                  </a:lnTo>
                  <a:lnTo>
                    <a:pt x="122" y="149"/>
                  </a:lnTo>
                  <a:lnTo>
                    <a:pt x="122" y="138"/>
                  </a:lnTo>
                  <a:lnTo>
                    <a:pt x="124" y="125"/>
                  </a:lnTo>
                  <a:lnTo>
                    <a:pt x="128" y="114"/>
                  </a:lnTo>
                  <a:lnTo>
                    <a:pt x="132" y="104"/>
                  </a:lnTo>
                  <a:lnTo>
                    <a:pt x="137" y="93"/>
                  </a:lnTo>
                  <a:lnTo>
                    <a:pt x="142" y="84"/>
                  </a:lnTo>
                  <a:lnTo>
                    <a:pt x="149" y="75"/>
                  </a:lnTo>
                  <a:lnTo>
                    <a:pt x="156" y="67"/>
                  </a:lnTo>
                  <a:lnTo>
                    <a:pt x="164" y="59"/>
                  </a:lnTo>
                  <a:lnTo>
                    <a:pt x="174" y="52"/>
                  </a:lnTo>
                  <a:lnTo>
                    <a:pt x="184" y="46"/>
                  </a:lnTo>
                  <a:lnTo>
                    <a:pt x="194" y="41"/>
                  </a:lnTo>
                  <a:lnTo>
                    <a:pt x="204" y="37"/>
                  </a:lnTo>
                  <a:lnTo>
                    <a:pt x="216" y="35"/>
                  </a:lnTo>
                  <a:lnTo>
                    <a:pt x="227" y="33"/>
                  </a:lnTo>
                  <a:lnTo>
                    <a:pt x="239" y="32"/>
                  </a:lnTo>
                  <a:lnTo>
                    <a:pt x="239" y="32"/>
                  </a:lnTo>
                  <a:close/>
                  <a:moveTo>
                    <a:pt x="36" y="155"/>
                  </a:moveTo>
                  <a:lnTo>
                    <a:pt x="36" y="155"/>
                  </a:lnTo>
                  <a:lnTo>
                    <a:pt x="40" y="152"/>
                  </a:lnTo>
                  <a:lnTo>
                    <a:pt x="45" y="150"/>
                  </a:lnTo>
                  <a:lnTo>
                    <a:pt x="49" y="149"/>
                  </a:lnTo>
                  <a:lnTo>
                    <a:pt x="54" y="148"/>
                  </a:lnTo>
                  <a:lnTo>
                    <a:pt x="91" y="148"/>
                  </a:lnTo>
                  <a:lnTo>
                    <a:pt x="91" y="148"/>
                  </a:lnTo>
                  <a:lnTo>
                    <a:pt x="91" y="149"/>
                  </a:lnTo>
                  <a:lnTo>
                    <a:pt x="91" y="149"/>
                  </a:lnTo>
                  <a:lnTo>
                    <a:pt x="92" y="164"/>
                  </a:lnTo>
                  <a:lnTo>
                    <a:pt x="94" y="180"/>
                  </a:lnTo>
                  <a:lnTo>
                    <a:pt x="97" y="193"/>
                  </a:lnTo>
                  <a:lnTo>
                    <a:pt x="102" y="207"/>
                  </a:lnTo>
                  <a:lnTo>
                    <a:pt x="108" y="221"/>
                  </a:lnTo>
                  <a:lnTo>
                    <a:pt x="116" y="232"/>
                  </a:lnTo>
                  <a:lnTo>
                    <a:pt x="124" y="244"/>
                  </a:lnTo>
                  <a:lnTo>
                    <a:pt x="134" y="254"/>
                  </a:lnTo>
                  <a:lnTo>
                    <a:pt x="145" y="264"/>
                  </a:lnTo>
                  <a:lnTo>
                    <a:pt x="156" y="273"/>
                  </a:lnTo>
                  <a:lnTo>
                    <a:pt x="169" y="280"/>
                  </a:lnTo>
                  <a:lnTo>
                    <a:pt x="182" y="286"/>
                  </a:lnTo>
                  <a:lnTo>
                    <a:pt x="195" y="291"/>
                  </a:lnTo>
                  <a:lnTo>
                    <a:pt x="210" y="295"/>
                  </a:lnTo>
                  <a:lnTo>
                    <a:pt x="224" y="298"/>
                  </a:lnTo>
                  <a:lnTo>
                    <a:pt x="239" y="299"/>
                  </a:lnTo>
                  <a:lnTo>
                    <a:pt x="239" y="299"/>
                  </a:lnTo>
                  <a:lnTo>
                    <a:pt x="255" y="298"/>
                  </a:lnTo>
                  <a:lnTo>
                    <a:pt x="269" y="295"/>
                  </a:lnTo>
                  <a:lnTo>
                    <a:pt x="283" y="291"/>
                  </a:lnTo>
                  <a:lnTo>
                    <a:pt x="297" y="286"/>
                  </a:lnTo>
                  <a:lnTo>
                    <a:pt x="310" y="280"/>
                  </a:lnTo>
                  <a:lnTo>
                    <a:pt x="322" y="273"/>
                  </a:lnTo>
                  <a:lnTo>
                    <a:pt x="334" y="264"/>
                  </a:lnTo>
                  <a:lnTo>
                    <a:pt x="345" y="254"/>
                  </a:lnTo>
                  <a:lnTo>
                    <a:pt x="354" y="244"/>
                  </a:lnTo>
                  <a:lnTo>
                    <a:pt x="362" y="232"/>
                  </a:lnTo>
                  <a:lnTo>
                    <a:pt x="371" y="221"/>
                  </a:lnTo>
                  <a:lnTo>
                    <a:pt x="377" y="207"/>
                  </a:lnTo>
                  <a:lnTo>
                    <a:pt x="382" y="193"/>
                  </a:lnTo>
                  <a:lnTo>
                    <a:pt x="385" y="180"/>
                  </a:lnTo>
                  <a:lnTo>
                    <a:pt x="387" y="164"/>
                  </a:lnTo>
                  <a:lnTo>
                    <a:pt x="388" y="149"/>
                  </a:lnTo>
                  <a:lnTo>
                    <a:pt x="388" y="149"/>
                  </a:lnTo>
                  <a:lnTo>
                    <a:pt x="388" y="148"/>
                  </a:lnTo>
                  <a:lnTo>
                    <a:pt x="429" y="148"/>
                  </a:lnTo>
                  <a:lnTo>
                    <a:pt x="429" y="148"/>
                  </a:lnTo>
                  <a:lnTo>
                    <a:pt x="434" y="149"/>
                  </a:lnTo>
                  <a:lnTo>
                    <a:pt x="438" y="150"/>
                  </a:lnTo>
                  <a:lnTo>
                    <a:pt x="442" y="152"/>
                  </a:lnTo>
                  <a:lnTo>
                    <a:pt x="446" y="155"/>
                  </a:lnTo>
                  <a:lnTo>
                    <a:pt x="446" y="155"/>
                  </a:lnTo>
                  <a:lnTo>
                    <a:pt x="448" y="159"/>
                  </a:lnTo>
                  <a:lnTo>
                    <a:pt x="450" y="164"/>
                  </a:lnTo>
                  <a:lnTo>
                    <a:pt x="451" y="168"/>
                  </a:lnTo>
                  <a:lnTo>
                    <a:pt x="450" y="174"/>
                  </a:lnTo>
                  <a:lnTo>
                    <a:pt x="404" y="454"/>
                  </a:lnTo>
                  <a:lnTo>
                    <a:pt x="404" y="454"/>
                  </a:lnTo>
                  <a:lnTo>
                    <a:pt x="402" y="461"/>
                  </a:lnTo>
                  <a:lnTo>
                    <a:pt x="400" y="467"/>
                  </a:lnTo>
                  <a:lnTo>
                    <a:pt x="396" y="472"/>
                  </a:lnTo>
                  <a:lnTo>
                    <a:pt x="391" y="477"/>
                  </a:lnTo>
                  <a:lnTo>
                    <a:pt x="386" y="480"/>
                  </a:lnTo>
                  <a:lnTo>
                    <a:pt x="381" y="483"/>
                  </a:lnTo>
                  <a:lnTo>
                    <a:pt x="374" y="485"/>
                  </a:lnTo>
                  <a:lnTo>
                    <a:pt x="367" y="486"/>
                  </a:lnTo>
                  <a:lnTo>
                    <a:pt x="115" y="486"/>
                  </a:lnTo>
                  <a:lnTo>
                    <a:pt x="115" y="486"/>
                  </a:lnTo>
                  <a:lnTo>
                    <a:pt x="109" y="485"/>
                  </a:lnTo>
                  <a:lnTo>
                    <a:pt x="102" y="483"/>
                  </a:lnTo>
                  <a:lnTo>
                    <a:pt x="97" y="480"/>
                  </a:lnTo>
                  <a:lnTo>
                    <a:pt x="92" y="477"/>
                  </a:lnTo>
                  <a:lnTo>
                    <a:pt x="87" y="472"/>
                  </a:lnTo>
                  <a:lnTo>
                    <a:pt x="82" y="467"/>
                  </a:lnTo>
                  <a:lnTo>
                    <a:pt x="80" y="461"/>
                  </a:lnTo>
                  <a:lnTo>
                    <a:pt x="78" y="454"/>
                  </a:lnTo>
                  <a:lnTo>
                    <a:pt x="32" y="174"/>
                  </a:lnTo>
                  <a:lnTo>
                    <a:pt x="32" y="174"/>
                  </a:lnTo>
                  <a:lnTo>
                    <a:pt x="31" y="168"/>
                  </a:lnTo>
                  <a:lnTo>
                    <a:pt x="32" y="164"/>
                  </a:lnTo>
                  <a:lnTo>
                    <a:pt x="34" y="159"/>
                  </a:lnTo>
                  <a:lnTo>
                    <a:pt x="36" y="155"/>
                  </a:lnTo>
                  <a:lnTo>
                    <a:pt x="36"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18"/>
            <p:cNvSpPr>
              <a:spLocks noChangeArrowheads="1"/>
            </p:cNvSpPr>
            <p:nvPr/>
          </p:nvSpPr>
          <p:spPr bwMode="auto">
            <a:xfrm>
              <a:off x="8805863" y="3381375"/>
              <a:ext cx="49213"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9"/>
            <p:cNvSpPr>
              <a:spLocks/>
            </p:cNvSpPr>
            <p:nvPr/>
          </p:nvSpPr>
          <p:spPr bwMode="auto">
            <a:xfrm>
              <a:off x="8791575" y="2981325"/>
              <a:ext cx="146050" cy="155575"/>
            </a:xfrm>
            <a:custGeom>
              <a:avLst/>
              <a:gdLst>
                <a:gd name="T0" fmla="*/ 24 w 92"/>
                <a:gd name="T1" fmla="*/ 98 h 98"/>
                <a:gd name="T2" fmla="*/ 24 w 92"/>
                <a:gd name="T3" fmla="*/ 98 h 98"/>
                <a:gd name="T4" fmla="*/ 29 w 92"/>
                <a:gd name="T5" fmla="*/ 98 h 98"/>
                <a:gd name="T6" fmla="*/ 34 w 92"/>
                <a:gd name="T7" fmla="*/ 96 h 98"/>
                <a:gd name="T8" fmla="*/ 38 w 92"/>
                <a:gd name="T9" fmla="*/ 94 h 98"/>
                <a:gd name="T10" fmla="*/ 42 w 92"/>
                <a:gd name="T11" fmla="*/ 91 h 98"/>
                <a:gd name="T12" fmla="*/ 45 w 92"/>
                <a:gd name="T13" fmla="*/ 88 h 98"/>
                <a:gd name="T14" fmla="*/ 47 w 92"/>
                <a:gd name="T15" fmla="*/ 84 h 98"/>
                <a:gd name="T16" fmla="*/ 48 w 92"/>
                <a:gd name="T17" fmla="*/ 79 h 98"/>
                <a:gd name="T18" fmla="*/ 49 w 92"/>
                <a:gd name="T19" fmla="*/ 74 h 98"/>
                <a:gd name="T20" fmla="*/ 49 w 92"/>
                <a:gd name="T21" fmla="*/ 74 h 98"/>
                <a:gd name="T22" fmla="*/ 49 w 92"/>
                <a:gd name="T23" fmla="*/ 71 h 98"/>
                <a:gd name="T24" fmla="*/ 92 w 92"/>
                <a:gd name="T25" fmla="*/ 21 h 98"/>
                <a:gd name="T26" fmla="*/ 68 w 92"/>
                <a:gd name="T27" fmla="*/ 0 h 98"/>
                <a:gd name="T28" fmla="*/ 24 w 92"/>
                <a:gd name="T29" fmla="*/ 50 h 98"/>
                <a:gd name="T30" fmla="*/ 24 w 92"/>
                <a:gd name="T31" fmla="*/ 50 h 98"/>
                <a:gd name="T32" fmla="*/ 24 w 92"/>
                <a:gd name="T33" fmla="*/ 50 h 98"/>
                <a:gd name="T34" fmla="*/ 24 w 92"/>
                <a:gd name="T35" fmla="*/ 50 h 98"/>
                <a:gd name="T36" fmla="*/ 19 w 92"/>
                <a:gd name="T37" fmla="*/ 50 h 98"/>
                <a:gd name="T38" fmla="*/ 15 w 92"/>
                <a:gd name="T39" fmla="*/ 51 h 98"/>
                <a:gd name="T40" fmla="*/ 11 w 92"/>
                <a:gd name="T41" fmla="*/ 54 h 98"/>
                <a:gd name="T42" fmla="*/ 7 w 92"/>
                <a:gd name="T43" fmla="*/ 56 h 98"/>
                <a:gd name="T44" fmla="*/ 4 w 92"/>
                <a:gd name="T45" fmla="*/ 61 h 98"/>
                <a:gd name="T46" fmla="*/ 2 w 92"/>
                <a:gd name="T47" fmla="*/ 65 h 98"/>
                <a:gd name="T48" fmla="*/ 1 w 92"/>
                <a:gd name="T49" fmla="*/ 70 h 98"/>
                <a:gd name="T50" fmla="*/ 0 w 92"/>
                <a:gd name="T51" fmla="*/ 74 h 98"/>
                <a:gd name="T52" fmla="*/ 0 w 92"/>
                <a:gd name="T53" fmla="*/ 74 h 98"/>
                <a:gd name="T54" fmla="*/ 1 w 92"/>
                <a:gd name="T55" fmla="*/ 79 h 98"/>
                <a:gd name="T56" fmla="*/ 2 w 92"/>
                <a:gd name="T57" fmla="*/ 84 h 98"/>
                <a:gd name="T58" fmla="*/ 4 w 92"/>
                <a:gd name="T59" fmla="*/ 88 h 98"/>
                <a:gd name="T60" fmla="*/ 7 w 92"/>
                <a:gd name="T61" fmla="*/ 91 h 98"/>
                <a:gd name="T62" fmla="*/ 11 w 92"/>
                <a:gd name="T63" fmla="*/ 94 h 98"/>
                <a:gd name="T64" fmla="*/ 15 w 92"/>
                <a:gd name="T65" fmla="*/ 96 h 98"/>
                <a:gd name="T66" fmla="*/ 19 w 92"/>
                <a:gd name="T67" fmla="*/ 98 h 98"/>
                <a:gd name="T68" fmla="*/ 24 w 92"/>
                <a:gd name="T69" fmla="*/ 98 h 98"/>
                <a:gd name="T70" fmla="*/ 24 w 92"/>
                <a:gd name="T7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98">
                  <a:moveTo>
                    <a:pt x="24" y="98"/>
                  </a:moveTo>
                  <a:lnTo>
                    <a:pt x="24" y="98"/>
                  </a:lnTo>
                  <a:lnTo>
                    <a:pt x="29" y="98"/>
                  </a:lnTo>
                  <a:lnTo>
                    <a:pt x="34" y="96"/>
                  </a:lnTo>
                  <a:lnTo>
                    <a:pt x="38" y="94"/>
                  </a:lnTo>
                  <a:lnTo>
                    <a:pt x="42" y="91"/>
                  </a:lnTo>
                  <a:lnTo>
                    <a:pt x="45" y="88"/>
                  </a:lnTo>
                  <a:lnTo>
                    <a:pt x="47" y="84"/>
                  </a:lnTo>
                  <a:lnTo>
                    <a:pt x="48" y="79"/>
                  </a:lnTo>
                  <a:lnTo>
                    <a:pt x="49" y="74"/>
                  </a:lnTo>
                  <a:lnTo>
                    <a:pt x="49" y="74"/>
                  </a:lnTo>
                  <a:lnTo>
                    <a:pt x="49" y="71"/>
                  </a:lnTo>
                  <a:lnTo>
                    <a:pt x="92" y="21"/>
                  </a:lnTo>
                  <a:lnTo>
                    <a:pt x="68" y="0"/>
                  </a:lnTo>
                  <a:lnTo>
                    <a:pt x="24" y="50"/>
                  </a:lnTo>
                  <a:lnTo>
                    <a:pt x="24" y="50"/>
                  </a:lnTo>
                  <a:lnTo>
                    <a:pt x="24" y="50"/>
                  </a:lnTo>
                  <a:lnTo>
                    <a:pt x="24" y="50"/>
                  </a:lnTo>
                  <a:lnTo>
                    <a:pt x="19" y="50"/>
                  </a:lnTo>
                  <a:lnTo>
                    <a:pt x="15" y="51"/>
                  </a:lnTo>
                  <a:lnTo>
                    <a:pt x="11" y="54"/>
                  </a:lnTo>
                  <a:lnTo>
                    <a:pt x="7" y="56"/>
                  </a:lnTo>
                  <a:lnTo>
                    <a:pt x="4" y="61"/>
                  </a:lnTo>
                  <a:lnTo>
                    <a:pt x="2" y="65"/>
                  </a:lnTo>
                  <a:lnTo>
                    <a:pt x="1" y="70"/>
                  </a:lnTo>
                  <a:lnTo>
                    <a:pt x="0" y="74"/>
                  </a:lnTo>
                  <a:lnTo>
                    <a:pt x="0" y="74"/>
                  </a:lnTo>
                  <a:lnTo>
                    <a:pt x="1" y="79"/>
                  </a:lnTo>
                  <a:lnTo>
                    <a:pt x="2" y="84"/>
                  </a:lnTo>
                  <a:lnTo>
                    <a:pt x="4" y="88"/>
                  </a:lnTo>
                  <a:lnTo>
                    <a:pt x="7" y="91"/>
                  </a:lnTo>
                  <a:lnTo>
                    <a:pt x="11" y="94"/>
                  </a:lnTo>
                  <a:lnTo>
                    <a:pt x="15" y="96"/>
                  </a:lnTo>
                  <a:lnTo>
                    <a:pt x="19" y="98"/>
                  </a:lnTo>
                  <a:lnTo>
                    <a:pt x="24" y="98"/>
                  </a:lnTo>
                  <a:lnTo>
                    <a:pt x="24"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509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t="-1436"/>
          <a:stretch/>
        </p:blipFill>
        <p:spPr>
          <a:xfrm flipH="1">
            <a:off x="1746" y="-28693"/>
            <a:ext cx="9142254" cy="5181098"/>
          </a:xfrm>
          <a:prstGeom prst="rect">
            <a:avLst/>
          </a:prstGeom>
        </p:spPr>
      </p:pic>
      <p:sp>
        <p:nvSpPr>
          <p:cNvPr id="5" name="Rectangle 4"/>
          <p:cNvSpPr/>
          <p:nvPr/>
        </p:nvSpPr>
        <p:spPr>
          <a:xfrm>
            <a:off x="0" y="10713"/>
            <a:ext cx="9158672" cy="513278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entury Gothic" charset="0"/>
              <a:ea typeface="Century Gothic" charset="0"/>
              <a:cs typeface="Century Gothic" charset="0"/>
            </a:endParaRPr>
          </a:p>
        </p:txBody>
      </p:sp>
      <p:cxnSp>
        <p:nvCxnSpPr>
          <p:cNvPr id="12" name="Straight Connector 11"/>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5530" y="4030632"/>
            <a:ext cx="3049967" cy="60871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b="1">
                <a:solidFill>
                  <a:srgbClr val="363636"/>
                </a:solidFill>
                <a:latin typeface="Century Gothic" charset="0"/>
                <a:ea typeface="Century Gothic" charset="0"/>
                <a:cs typeface="Century Gothic" charset="0"/>
              </a:rPr>
              <a:t>EGG PROTEIN (g)</a:t>
            </a:r>
          </a:p>
        </p:txBody>
      </p:sp>
      <p:sp>
        <p:nvSpPr>
          <p:cNvPr id="14" name="TextBox 13"/>
          <p:cNvSpPr txBox="1"/>
          <p:nvPr/>
        </p:nvSpPr>
        <p:spPr>
          <a:xfrm>
            <a:off x="556421" y="3575493"/>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0</a:t>
            </a:r>
          </a:p>
        </p:txBody>
      </p:sp>
      <p:sp>
        <p:nvSpPr>
          <p:cNvPr id="15" name="Rectangle 14"/>
          <p:cNvSpPr/>
          <p:nvPr/>
        </p:nvSpPr>
        <p:spPr>
          <a:xfrm>
            <a:off x="-7877" y="56"/>
            <a:ext cx="9151877" cy="963272"/>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9146" y="217973"/>
            <a:ext cx="9154634"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How much protein is needed post-exercise?</a:t>
            </a:r>
          </a:p>
        </p:txBody>
      </p:sp>
      <p:sp>
        <p:nvSpPr>
          <p:cNvPr id="17" name="Rectangle 16"/>
          <p:cNvSpPr/>
          <p:nvPr/>
        </p:nvSpPr>
        <p:spPr>
          <a:xfrm>
            <a:off x="-7877" y="949412"/>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842323" y="1690120"/>
            <a:ext cx="2442986" cy="2113118"/>
            <a:chOff x="1304365" y="1150447"/>
            <a:chExt cx="7212799" cy="2722306"/>
          </a:xfrm>
        </p:grpSpPr>
        <p:cxnSp>
          <p:nvCxnSpPr>
            <p:cNvPr id="32" name="Straight Connector 31"/>
            <p:cNvCxnSpPr/>
            <p:nvPr/>
          </p:nvCxnSpPr>
          <p:spPr>
            <a:xfrm>
              <a:off x="1304365" y="3872753"/>
              <a:ext cx="721279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304365" y="1150447"/>
              <a:ext cx="8964" cy="27117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445067" y="1378649"/>
            <a:ext cx="406219" cy="2593018"/>
          </a:xfrm>
          <a:prstGeom prst="rect">
            <a:avLst/>
          </a:prstGeom>
          <a:noFill/>
        </p:spPr>
        <p:txBody>
          <a:bodyPr wrap="square" rtlCol="0">
            <a:spAutoFit/>
          </a:bodyPr>
          <a:lstStyle/>
          <a:p>
            <a:pPr algn="r">
              <a:lnSpc>
                <a:spcPts val="3900"/>
              </a:lnSpc>
            </a:pPr>
            <a:r>
              <a:rPr lang="en-US" sz="1000" b="1">
                <a:solidFill>
                  <a:srgbClr val="747875"/>
                </a:solidFill>
                <a:latin typeface="Century Gothic" charset="0"/>
                <a:ea typeface="Century Gothic" charset="0"/>
                <a:cs typeface="Century Gothic" charset="0"/>
              </a:rPr>
              <a:t>.15</a:t>
            </a:r>
          </a:p>
          <a:p>
            <a:pPr algn="r">
              <a:lnSpc>
                <a:spcPts val="3900"/>
              </a:lnSpc>
            </a:pPr>
            <a:r>
              <a:rPr lang="en-US" sz="1000" b="1">
                <a:solidFill>
                  <a:srgbClr val="747875"/>
                </a:solidFill>
                <a:latin typeface="Century Gothic" charset="0"/>
                <a:ea typeface="Century Gothic" charset="0"/>
                <a:cs typeface="Century Gothic" charset="0"/>
              </a:rPr>
              <a:t>.11</a:t>
            </a:r>
          </a:p>
          <a:p>
            <a:pPr algn="r">
              <a:lnSpc>
                <a:spcPts val="3900"/>
              </a:lnSpc>
            </a:pPr>
            <a:r>
              <a:rPr lang="en-US" sz="1000" b="1">
                <a:solidFill>
                  <a:srgbClr val="747875"/>
                </a:solidFill>
                <a:latin typeface="Century Gothic" charset="0"/>
                <a:ea typeface="Century Gothic" charset="0"/>
                <a:cs typeface="Century Gothic" charset="0"/>
              </a:rPr>
              <a:t>.08</a:t>
            </a:r>
          </a:p>
          <a:p>
            <a:pPr algn="r">
              <a:lnSpc>
                <a:spcPts val="3900"/>
              </a:lnSpc>
            </a:pPr>
            <a:r>
              <a:rPr lang="en-US" sz="1000" b="1">
                <a:solidFill>
                  <a:srgbClr val="747875"/>
                </a:solidFill>
                <a:latin typeface="Century Gothic" charset="0"/>
                <a:ea typeface="Century Gothic" charset="0"/>
                <a:cs typeface="Century Gothic" charset="0"/>
              </a:rPr>
              <a:t>.04</a:t>
            </a:r>
          </a:p>
          <a:p>
            <a:pPr algn="r">
              <a:lnSpc>
                <a:spcPts val="3900"/>
              </a:lnSpc>
            </a:pPr>
            <a:r>
              <a:rPr lang="en-US" sz="1000" b="1">
                <a:solidFill>
                  <a:srgbClr val="747875"/>
                </a:solidFill>
                <a:latin typeface="Century Gothic" charset="0"/>
                <a:ea typeface="Century Gothic" charset="0"/>
                <a:cs typeface="Century Gothic" charset="0"/>
              </a:rPr>
              <a:t>.00</a:t>
            </a:r>
          </a:p>
        </p:txBody>
      </p:sp>
      <p:sp>
        <p:nvSpPr>
          <p:cNvPr id="35" name="TextBox 34"/>
          <p:cNvSpPr txBox="1"/>
          <p:nvPr/>
        </p:nvSpPr>
        <p:spPr>
          <a:xfrm>
            <a:off x="994760" y="3583437"/>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10</a:t>
            </a:r>
          </a:p>
        </p:txBody>
      </p:sp>
      <p:sp>
        <p:nvSpPr>
          <p:cNvPr id="37" name="TextBox 36"/>
          <p:cNvSpPr txBox="1"/>
          <p:nvPr/>
        </p:nvSpPr>
        <p:spPr>
          <a:xfrm>
            <a:off x="2003773" y="3582226"/>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30</a:t>
            </a:r>
          </a:p>
        </p:txBody>
      </p:sp>
      <p:sp>
        <p:nvSpPr>
          <p:cNvPr id="38" name="TextBox 37"/>
          <p:cNvSpPr txBox="1"/>
          <p:nvPr/>
        </p:nvSpPr>
        <p:spPr>
          <a:xfrm>
            <a:off x="2522581" y="3582225"/>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40</a:t>
            </a:r>
          </a:p>
        </p:txBody>
      </p:sp>
      <p:sp>
        <p:nvSpPr>
          <p:cNvPr id="39" name="TextBox 38"/>
          <p:cNvSpPr txBox="1"/>
          <p:nvPr/>
        </p:nvSpPr>
        <p:spPr>
          <a:xfrm>
            <a:off x="3000608" y="3582224"/>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50</a:t>
            </a:r>
          </a:p>
        </p:txBody>
      </p:sp>
      <p:sp>
        <p:nvSpPr>
          <p:cNvPr id="40" name="Oval 39"/>
          <p:cNvSpPr/>
          <p:nvPr/>
        </p:nvSpPr>
        <p:spPr>
          <a:xfrm>
            <a:off x="1598265" y="3803238"/>
            <a:ext cx="373692" cy="373692"/>
          </a:xfrm>
          <a:prstGeom prst="ellipse">
            <a:avLst/>
          </a:prstGeom>
          <a:solidFill>
            <a:srgbClr val="FFD00D"/>
          </a:solidFill>
          <a:ln w="38100">
            <a:solidFill>
              <a:srgbClr val="866F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511088" y="3587502"/>
            <a:ext cx="546528" cy="656590"/>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20</a:t>
            </a:r>
          </a:p>
        </p:txBody>
      </p:sp>
      <p:sp>
        <p:nvSpPr>
          <p:cNvPr id="4" name="Oval 3"/>
          <p:cNvSpPr/>
          <p:nvPr/>
        </p:nvSpPr>
        <p:spPr>
          <a:xfrm>
            <a:off x="758909" y="3004938"/>
            <a:ext cx="166828" cy="166828"/>
          </a:xfrm>
          <a:prstGeom prst="ellipse">
            <a:avLst/>
          </a:prstGeom>
          <a:solidFill>
            <a:srgbClr val="68A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23450" y="2584274"/>
            <a:ext cx="166828" cy="166828"/>
          </a:xfrm>
          <a:prstGeom prst="ellipse">
            <a:avLst/>
          </a:prstGeom>
          <a:solidFill>
            <a:srgbClr val="68A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700938" y="2187045"/>
            <a:ext cx="166828" cy="166828"/>
          </a:xfrm>
          <a:prstGeom prst="ellipse">
            <a:avLst/>
          </a:prstGeom>
          <a:solidFill>
            <a:srgbClr val="68A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19535" y="2674230"/>
            <a:ext cx="166828" cy="166828"/>
          </a:xfrm>
          <a:prstGeom prst="ellipse">
            <a:avLst/>
          </a:prstGeom>
          <a:solidFill>
            <a:srgbClr val="68A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821989" y="2170095"/>
            <a:ext cx="166828" cy="166828"/>
          </a:xfrm>
          <a:prstGeom prst="ellipse">
            <a:avLst/>
          </a:prstGeom>
          <a:solidFill>
            <a:srgbClr val="68A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H="1">
            <a:off x="1817580" y="2249013"/>
            <a:ext cx="1037638" cy="15722"/>
          </a:xfrm>
          <a:prstGeom prst="line">
            <a:avLst/>
          </a:prstGeom>
          <a:ln w="19050">
            <a:solidFill>
              <a:srgbClr val="68AD4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291537" y="2226698"/>
            <a:ext cx="525517" cy="456212"/>
          </a:xfrm>
          <a:prstGeom prst="line">
            <a:avLst/>
          </a:prstGeom>
          <a:ln w="19050">
            <a:solidFill>
              <a:srgbClr val="68AD4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1" idx="7"/>
          </p:cNvCxnSpPr>
          <p:nvPr/>
        </p:nvCxnSpPr>
        <p:spPr>
          <a:xfrm flipH="1">
            <a:off x="1062051" y="2608705"/>
            <a:ext cx="303796" cy="160870"/>
          </a:xfrm>
          <a:prstGeom prst="line">
            <a:avLst/>
          </a:prstGeom>
          <a:ln w="19050">
            <a:solidFill>
              <a:srgbClr val="68AD4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76481" y="2791582"/>
            <a:ext cx="201273" cy="249548"/>
          </a:xfrm>
          <a:prstGeom prst="line">
            <a:avLst/>
          </a:prstGeom>
          <a:ln w="19050">
            <a:solidFill>
              <a:srgbClr val="68AD49"/>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857608" y="4756263"/>
            <a:ext cx="2400016" cy="259045"/>
          </a:xfrm>
          <a:prstGeom prst="rect">
            <a:avLst/>
          </a:prstGeom>
        </p:spPr>
        <p:txBody>
          <a:bodyPr wrap="none">
            <a:spAutoFit/>
          </a:bodyPr>
          <a:lstStyle/>
          <a:p>
            <a:pPr algn="r">
              <a:lnSpc>
                <a:spcPts val="1340"/>
              </a:lnSpc>
            </a:pPr>
            <a:r>
              <a:rPr lang="de-DE" sz="800">
                <a:solidFill>
                  <a:srgbClr val="363636"/>
                </a:solidFill>
                <a:latin typeface="Century Gothic" charset="0"/>
                <a:ea typeface="Century Gothic" charset="0"/>
                <a:cs typeface="Century Gothic" charset="0"/>
              </a:rPr>
              <a:t>Moore et al. Am J </a:t>
            </a:r>
            <a:r>
              <a:rPr lang="de-DE" sz="800" err="1">
                <a:solidFill>
                  <a:srgbClr val="363636"/>
                </a:solidFill>
                <a:latin typeface="Century Gothic" charset="0"/>
                <a:ea typeface="Century Gothic" charset="0"/>
                <a:cs typeface="Century Gothic" charset="0"/>
              </a:rPr>
              <a:t>Clin</a:t>
            </a:r>
            <a:r>
              <a:rPr lang="de-DE" sz="800">
                <a:solidFill>
                  <a:srgbClr val="363636"/>
                </a:solidFill>
                <a:latin typeface="Century Gothic" charset="0"/>
                <a:ea typeface="Century Gothic" charset="0"/>
                <a:cs typeface="Century Gothic" charset="0"/>
              </a:rPr>
              <a:t> </a:t>
            </a:r>
            <a:r>
              <a:rPr lang="de-DE" sz="800" err="1">
                <a:solidFill>
                  <a:srgbClr val="363636"/>
                </a:solidFill>
                <a:latin typeface="Century Gothic" charset="0"/>
                <a:ea typeface="Century Gothic" charset="0"/>
                <a:cs typeface="Century Gothic" charset="0"/>
              </a:rPr>
              <a:t>Nutr</a:t>
            </a:r>
            <a:r>
              <a:rPr lang="de-DE" sz="800">
                <a:solidFill>
                  <a:srgbClr val="363636"/>
                </a:solidFill>
                <a:latin typeface="Century Gothic" charset="0"/>
                <a:ea typeface="Century Gothic" charset="0"/>
                <a:cs typeface="Century Gothic" charset="0"/>
              </a:rPr>
              <a:t>. 89:161-168, 2009.</a:t>
            </a:r>
          </a:p>
        </p:txBody>
      </p:sp>
      <p:grpSp>
        <p:nvGrpSpPr>
          <p:cNvPr id="59" name="Group 58"/>
          <p:cNvGrpSpPr/>
          <p:nvPr/>
        </p:nvGrpSpPr>
        <p:grpSpPr>
          <a:xfrm>
            <a:off x="4975827" y="1696065"/>
            <a:ext cx="3261774" cy="2107173"/>
            <a:chOff x="2091854" y="1550803"/>
            <a:chExt cx="3205279" cy="2722786"/>
          </a:xfrm>
        </p:grpSpPr>
        <p:grpSp>
          <p:nvGrpSpPr>
            <p:cNvPr id="60" name="Group 59"/>
            <p:cNvGrpSpPr/>
            <p:nvPr/>
          </p:nvGrpSpPr>
          <p:grpSpPr>
            <a:xfrm>
              <a:off x="2091854" y="1550803"/>
              <a:ext cx="3205279" cy="2722784"/>
              <a:chOff x="1964531" y="1150447"/>
              <a:chExt cx="3205279" cy="2722784"/>
            </a:xfrm>
          </p:grpSpPr>
          <p:cxnSp>
            <p:nvCxnSpPr>
              <p:cNvPr id="68" name="Straight Connector 67"/>
              <p:cNvCxnSpPr/>
              <p:nvPr/>
            </p:nvCxnSpPr>
            <p:spPr>
              <a:xfrm flipV="1">
                <a:off x="1964531" y="3872753"/>
                <a:ext cx="3205279" cy="47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964531" y="1150447"/>
                <a:ext cx="8964" cy="27117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92277" y="1669335"/>
              <a:ext cx="2519323" cy="2604254"/>
              <a:chOff x="2714946" y="1792935"/>
              <a:chExt cx="2519323" cy="2604254"/>
            </a:xfrm>
          </p:grpSpPr>
          <p:sp>
            <p:nvSpPr>
              <p:cNvPr id="62" name="Rectangle 61"/>
              <p:cNvSpPr/>
              <p:nvPr/>
            </p:nvSpPr>
            <p:spPr>
              <a:xfrm>
                <a:off x="2714946" y="2793136"/>
                <a:ext cx="511076" cy="16040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356169" y="2395449"/>
                <a:ext cx="511076" cy="2001740"/>
              </a:xfrm>
              <a:prstGeom prst="rect">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30781" y="2022373"/>
                <a:ext cx="511076" cy="23748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723193" y="1792935"/>
                <a:ext cx="511076" cy="2604254"/>
              </a:xfrm>
              <a:prstGeom prst="rect">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Oval 71"/>
          <p:cNvSpPr/>
          <p:nvPr/>
        </p:nvSpPr>
        <p:spPr>
          <a:xfrm>
            <a:off x="6759240" y="3834112"/>
            <a:ext cx="446276" cy="446276"/>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5355624" y="3640732"/>
            <a:ext cx="546528" cy="59845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0</a:t>
            </a:r>
          </a:p>
        </p:txBody>
      </p:sp>
      <p:sp>
        <p:nvSpPr>
          <p:cNvPr id="77" name="TextBox 76"/>
          <p:cNvSpPr txBox="1"/>
          <p:nvPr/>
        </p:nvSpPr>
        <p:spPr>
          <a:xfrm>
            <a:off x="6033550" y="3640732"/>
            <a:ext cx="546528" cy="59845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10</a:t>
            </a:r>
          </a:p>
        </p:txBody>
      </p:sp>
      <p:sp>
        <p:nvSpPr>
          <p:cNvPr id="78" name="TextBox 77"/>
          <p:cNvSpPr txBox="1"/>
          <p:nvPr/>
        </p:nvSpPr>
        <p:spPr>
          <a:xfrm>
            <a:off x="6703027" y="3640732"/>
            <a:ext cx="546528" cy="59845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chemeClr val="bg1"/>
                </a:solidFill>
                <a:latin typeface="Century Gothic" charset="0"/>
                <a:ea typeface="Century Gothic" charset="0"/>
                <a:cs typeface="Century Gothic" charset="0"/>
              </a:rPr>
              <a:t>20</a:t>
            </a:r>
          </a:p>
        </p:txBody>
      </p:sp>
      <p:sp>
        <p:nvSpPr>
          <p:cNvPr id="79" name="TextBox 78"/>
          <p:cNvSpPr txBox="1"/>
          <p:nvPr/>
        </p:nvSpPr>
        <p:spPr>
          <a:xfrm>
            <a:off x="7413697" y="3640732"/>
            <a:ext cx="546528" cy="59845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sz="1400" b="1">
                <a:solidFill>
                  <a:srgbClr val="363636"/>
                </a:solidFill>
                <a:latin typeface="Century Gothic" charset="0"/>
                <a:ea typeface="Century Gothic" charset="0"/>
                <a:cs typeface="Century Gothic" charset="0"/>
              </a:rPr>
              <a:t>40</a:t>
            </a:r>
          </a:p>
        </p:txBody>
      </p:sp>
      <p:sp>
        <p:nvSpPr>
          <p:cNvPr id="80" name="TextBox 79"/>
          <p:cNvSpPr txBox="1"/>
          <p:nvPr/>
        </p:nvSpPr>
        <p:spPr>
          <a:xfrm>
            <a:off x="4688662" y="4030632"/>
            <a:ext cx="3836104" cy="608714"/>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ts val="4400"/>
              </a:lnSpc>
            </a:pPr>
            <a:r>
              <a:rPr lang="en-US" b="1">
                <a:solidFill>
                  <a:srgbClr val="363636"/>
                </a:solidFill>
                <a:latin typeface="Century Gothic" charset="0"/>
                <a:ea typeface="Century Gothic" charset="0"/>
                <a:cs typeface="Century Gothic" charset="0"/>
              </a:rPr>
              <a:t>WHEY PROTEIN (g)</a:t>
            </a:r>
          </a:p>
        </p:txBody>
      </p:sp>
      <p:sp>
        <p:nvSpPr>
          <p:cNvPr id="82" name="TextBox 81"/>
          <p:cNvSpPr txBox="1"/>
          <p:nvPr/>
        </p:nvSpPr>
        <p:spPr>
          <a:xfrm rot="16200000">
            <a:off x="3288294" y="2722140"/>
            <a:ext cx="3049967" cy="261610"/>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100" b="1">
                <a:solidFill>
                  <a:schemeClr val="tx1">
                    <a:lumMod val="50000"/>
                    <a:lumOff val="50000"/>
                  </a:schemeClr>
                </a:solidFill>
                <a:latin typeface="Century Gothic" charset="0"/>
                <a:ea typeface="Century Gothic" charset="0"/>
                <a:cs typeface="Century Gothic" charset="0"/>
              </a:rPr>
              <a:t>Muscle Protein Synthesis</a:t>
            </a:r>
          </a:p>
        </p:txBody>
      </p:sp>
      <p:sp>
        <p:nvSpPr>
          <p:cNvPr id="83" name="Rectangle 82"/>
          <p:cNvSpPr/>
          <p:nvPr/>
        </p:nvSpPr>
        <p:spPr>
          <a:xfrm>
            <a:off x="5478040" y="4760942"/>
            <a:ext cx="2257348" cy="259045"/>
          </a:xfrm>
          <a:prstGeom prst="rect">
            <a:avLst/>
          </a:prstGeom>
        </p:spPr>
        <p:txBody>
          <a:bodyPr wrap="none">
            <a:spAutoFit/>
          </a:bodyPr>
          <a:lstStyle/>
          <a:p>
            <a:pPr algn="r">
              <a:lnSpc>
                <a:spcPts val="1340"/>
              </a:lnSpc>
            </a:pPr>
            <a:r>
              <a:rPr lang="it-IT" sz="800" err="1">
                <a:solidFill>
                  <a:srgbClr val="363636"/>
                </a:solidFill>
                <a:latin typeface="Century Gothic" charset="0"/>
                <a:ea typeface="Century Gothic" charset="0"/>
                <a:cs typeface="Century Gothic" charset="0"/>
              </a:rPr>
              <a:t>Witard</a:t>
            </a:r>
            <a:r>
              <a:rPr lang="it-IT" sz="800">
                <a:solidFill>
                  <a:srgbClr val="363636"/>
                </a:solidFill>
                <a:latin typeface="Century Gothic" charset="0"/>
                <a:ea typeface="Century Gothic" charset="0"/>
                <a:cs typeface="Century Gothic" charset="0"/>
              </a:rPr>
              <a:t> et al </a:t>
            </a:r>
            <a:r>
              <a:rPr lang="it-IT" sz="800" err="1">
                <a:solidFill>
                  <a:srgbClr val="363636"/>
                </a:solidFill>
                <a:latin typeface="Century Gothic" charset="0"/>
                <a:ea typeface="Century Gothic" charset="0"/>
                <a:cs typeface="Century Gothic" charset="0"/>
              </a:rPr>
              <a:t>Am</a:t>
            </a:r>
            <a:r>
              <a:rPr lang="it-IT" sz="800">
                <a:solidFill>
                  <a:srgbClr val="363636"/>
                </a:solidFill>
                <a:latin typeface="Century Gothic" charset="0"/>
                <a:ea typeface="Century Gothic" charset="0"/>
                <a:cs typeface="Century Gothic" charset="0"/>
              </a:rPr>
              <a:t> </a:t>
            </a:r>
            <a:r>
              <a:rPr lang="it-IT" sz="800" err="1">
                <a:solidFill>
                  <a:srgbClr val="363636"/>
                </a:solidFill>
                <a:latin typeface="Century Gothic" charset="0"/>
                <a:ea typeface="Century Gothic" charset="0"/>
                <a:cs typeface="Century Gothic" charset="0"/>
              </a:rPr>
              <a:t>J</a:t>
            </a:r>
            <a:r>
              <a:rPr lang="it-IT" sz="800">
                <a:solidFill>
                  <a:srgbClr val="363636"/>
                </a:solidFill>
                <a:latin typeface="Century Gothic" charset="0"/>
                <a:ea typeface="Century Gothic" charset="0"/>
                <a:cs typeface="Century Gothic" charset="0"/>
              </a:rPr>
              <a:t> </a:t>
            </a:r>
            <a:r>
              <a:rPr lang="it-IT" sz="800" err="1">
                <a:solidFill>
                  <a:srgbClr val="363636"/>
                </a:solidFill>
                <a:latin typeface="Century Gothic" charset="0"/>
                <a:ea typeface="Century Gothic" charset="0"/>
                <a:cs typeface="Century Gothic" charset="0"/>
              </a:rPr>
              <a:t>Clin</a:t>
            </a:r>
            <a:r>
              <a:rPr lang="it-IT" sz="800">
                <a:solidFill>
                  <a:srgbClr val="363636"/>
                </a:solidFill>
                <a:latin typeface="Century Gothic" charset="0"/>
                <a:ea typeface="Century Gothic" charset="0"/>
                <a:cs typeface="Century Gothic" charset="0"/>
              </a:rPr>
              <a:t> </a:t>
            </a:r>
            <a:r>
              <a:rPr lang="it-IT" sz="800" err="1">
                <a:solidFill>
                  <a:srgbClr val="363636"/>
                </a:solidFill>
                <a:latin typeface="Century Gothic" charset="0"/>
                <a:ea typeface="Century Gothic" charset="0"/>
                <a:cs typeface="Century Gothic" charset="0"/>
              </a:rPr>
              <a:t>Nutr</a:t>
            </a:r>
            <a:r>
              <a:rPr lang="it-IT" sz="800">
                <a:solidFill>
                  <a:srgbClr val="363636"/>
                </a:solidFill>
                <a:latin typeface="Century Gothic" charset="0"/>
                <a:ea typeface="Century Gothic" charset="0"/>
                <a:cs typeface="Century Gothic" charset="0"/>
              </a:rPr>
              <a:t>. 99:86-95, 2014.</a:t>
            </a:r>
          </a:p>
        </p:txBody>
      </p:sp>
      <p:sp>
        <p:nvSpPr>
          <p:cNvPr id="49" name="TextBox 48"/>
          <p:cNvSpPr txBox="1"/>
          <p:nvPr/>
        </p:nvSpPr>
        <p:spPr>
          <a:xfrm rot="16200000">
            <a:off x="-1192307" y="2722140"/>
            <a:ext cx="3049967" cy="261610"/>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100" b="1">
                <a:solidFill>
                  <a:schemeClr val="tx1">
                    <a:lumMod val="50000"/>
                    <a:lumOff val="50000"/>
                  </a:schemeClr>
                </a:solidFill>
                <a:latin typeface="Century Gothic" charset="0"/>
                <a:ea typeface="Century Gothic" charset="0"/>
                <a:cs typeface="Century Gothic" charset="0"/>
              </a:rPr>
              <a:t>Muscle Protein Synthesis</a:t>
            </a:r>
          </a:p>
        </p:txBody>
      </p:sp>
    </p:spTree>
    <p:extLst>
      <p:ext uri="{BB962C8B-B14F-4D97-AF65-F5344CB8AC3E}">
        <p14:creationId xmlns:p14="http://schemas.microsoft.com/office/powerpoint/2010/main" val="21973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p:bldP spid="77" grpId="0"/>
      <p:bldP spid="78" grpId="0"/>
      <p:bldP spid="79" grpId="0"/>
      <p:bldP spid="80"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4579136" y="969108"/>
            <a:ext cx="4571999" cy="2563446"/>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 y="-22673"/>
            <a:ext cx="9133367" cy="1010094"/>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 y="965842"/>
            <a:ext cx="4556250" cy="2592371"/>
          </a:xfrm>
          <a:prstGeom prst="rect">
            <a:avLst/>
          </a:prstGeom>
        </p:spPr>
      </p:pic>
      <p:sp>
        <p:nvSpPr>
          <p:cNvPr id="5" name="Rectangle 4"/>
          <p:cNvSpPr/>
          <p:nvPr/>
        </p:nvSpPr>
        <p:spPr>
          <a:xfrm>
            <a:off x="0" y="969109"/>
            <a:ext cx="9151135" cy="2580448"/>
          </a:xfrm>
          <a:prstGeom prst="rect">
            <a:avLst/>
          </a:prstGeom>
          <a:solidFill>
            <a:schemeClr val="tx1">
              <a:alpha val="4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1558" y="-2542"/>
            <a:ext cx="9151877" cy="963272"/>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21269" y="106345"/>
            <a:ext cx="9154634" cy="707886"/>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4000">
                <a:solidFill>
                  <a:schemeClr val="bg1"/>
                </a:solidFill>
                <a:latin typeface="Century Gothic" charset="0"/>
                <a:ea typeface="Century Gothic" charset="0"/>
                <a:cs typeface="Century Gothic" charset="0"/>
              </a:rPr>
              <a:t>~</a:t>
            </a:r>
            <a:r>
              <a:rPr lang="en-US" sz="4000" b="1">
                <a:solidFill>
                  <a:schemeClr val="bg1"/>
                </a:solidFill>
                <a:latin typeface="Century Gothic" charset="0"/>
                <a:ea typeface="Century Gothic" charset="0"/>
                <a:cs typeface="Century Gothic" charset="0"/>
              </a:rPr>
              <a:t>20G IS RIGHT FOR MOST ATHLETES</a:t>
            </a:r>
          </a:p>
        </p:txBody>
      </p:sp>
      <p:grpSp>
        <p:nvGrpSpPr>
          <p:cNvPr id="37" name="Group 36"/>
          <p:cNvGrpSpPr/>
          <p:nvPr/>
        </p:nvGrpSpPr>
        <p:grpSpPr>
          <a:xfrm>
            <a:off x="4572000" y="946814"/>
            <a:ext cx="0" cy="2786434"/>
            <a:chOff x="4572000" y="946814"/>
            <a:chExt cx="0" cy="2786434"/>
          </a:xfrm>
        </p:grpSpPr>
        <p:cxnSp>
          <p:nvCxnSpPr>
            <p:cNvPr id="10" name="Straight Connector 9"/>
            <p:cNvCxnSpPr/>
            <p:nvPr/>
          </p:nvCxnSpPr>
          <p:spPr>
            <a:xfrm>
              <a:off x="4572000" y="946814"/>
              <a:ext cx="0" cy="764147"/>
            </a:xfrm>
            <a:prstGeom prst="line">
              <a:avLst/>
            </a:prstGeom>
            <a:ln w="28575">
              <a:solidFill>
                <a:srgbClr val="69AD4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2634835"/>
              <a:ext cx="0" cy="1098413"/>
            </a:xfrm>
            <a:prstGeom prst="line">
              <a:avLst/>
            </a:prstGeom>
            <a:ln w="28575">
              <a:solidFill>
                <a:srgbClr val="69AD49"/>
              </a:solidFill>
            </a:ln>
          </p:spPr>
          <p:style>
            <a:lnRef idx="1">
              <a:schemeClr val="accent1"/>
            </a:lnRef>
            <a:fillRef idx="0">
              <a:schemeClr val="accent1"/>
            </a:fillRef>
            <a:effectRef idx="0">
              <a:schemeClr val="accent1"/>
            </a:effectRef>
            <a:fontRef idx="minor">
              <a:schemeClr val="tx1"/>
            </a:fontRef>
          </p:style>
        </p:cxnSp>
      </p:grpSp>
      <p:sp>
        <p:nvSpPr>
          <p:cNvPr id="12" name="Triangle 11"/>
          <p:cNvSpPr/>
          <p:nvPr/>
        </p:nvSpPr>
        <p:spPr>
          <a:xfrm>
            <a:off x="1980978" y="3280085"/>
            <a:ext cx="516559" cy="253991"/>
          </a:xfrm>
          <a:prstGeom prst="triangle">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13" name="Triangle 12"/>
          <p:cNvSpPr/>
          <p:nvPr/>
        </p:nvSpPr>
        <p:spPr>
          <a:xfrm>
            <a:off x="6607982" y="3280085"/>
            <a:ext cx="516559" cy="253991"/>
          </a:xfrm>
          <a:prstGeom prst="triangle">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14" name="Rectangle 13"/>
          <p:cNvSpPr/>
          <p:nvPr/>
        </p:nvSpPr>
        <p:spPr>
          <a:xfrm>
            <a:off x="0" y="5097781"/>
            <a:ext cx="9144000" cy="45719"/>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062" y="3531566"/>
            <a:ext cx="9145208" cy="1629396"/>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3"/>
          <p:cNvSpPr/>
          <p:nvPr/>
        </p:nvSpPr>
        <p:spPr>
          <a:xfrm>
            <a:off x="1" y="3536539"/>
            <a:ext cx="4599160" cy="1606961"/>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p:cNvGrpSpPr/>
          <p:nvPr/>
        </p:nvGrpSpPr>
        <p:grpSpPr>
          <a:xfrm>
            <a:off x="1239312" y="3891986"/>
            <a:ext cx="1880960" cy="1011161"/>
            <a:chOff x="1239312" y="3821854"/>
            <a:chExt cx="1880960" cy="1011161"/>
          </a:xfrm>
        </p:grpSpPr>
        <p:grpSp>
          <p:nvGrpSpPr>
            <p:cNvPr id="19" name="Group 18"/>
            <p:cNvGrpSpPr/>
            <p:nvPr/>
          </p:nvGrpSpPr>
          <p:grpSpPr>
            <a:xfrm>
              <a:off x="1384065" y="3821854"/>
              <a:ext cx="1625324" cy="610988"/>
              <a:chOff x="626631" y="3902750"/>
              <a:chExt cx="1842240" cy="607449"/>
            </a:xfrm>
          </p:grpSpPr>
          <p:sp>
            <p:nvSpPr>
              <p:cNvPr id="21" name="TextBox 20"/>
              <p:cNvSpPr txBox="1"/>
              <p:nvPr/>
            </p:nvSpPr>
            <p:spPr>
              <a:xfrm>
                <a:off x="626631" y="3902750"/>
                <a:ext cx="1842240" cy="605294"/>
              </a:xfrm>
              <a:prstGeom prst="rect">
                <a:avLst/>
              </a:prstGeom>
              <a:noFill/>
            </p:spPr>
            <p:txBody>
              <a:bodyPr wrap="square" rtlCol="0">
                <a:spAutoFit/>
              </a:bodyPr>
              <a:lstStyle/>
              <a:p>
                <a:pPr algn="ctr">
                  <a:lnSpc>
                    <a:spcPts val="2000"/>
                  </a:lnSpc>
                </a:pPr>
                <a:r>
                  <a:rPr lang="en-US" sz="3000" b="1" i="1">
                    <a:solidFill>
                      <a:schemeClr val="bg1"/>
                    </a:solidFill>
                    <a:latin typeface="Century Gothic" charset="0"/>
                    <a:ea typeface="Century Gothic" charset="0"/>
                    <a:cs typeface="Century Gothic" charset="0"/>
                  </a:rPr>
                  <a:t>288 LBS </a:t>
                </a:r>
              </a:p>
              <a:p>
                <a:pPr algn="ctr">
                  <a:lnSpc>
                    <a:spcPts val="2000"/>
                  </a:lnSpc>
                </a:pPr>
                <a:r>
                  <a:rPr lang="en-US" sz="1700" b="1" i="1">
                    <a:solidFill>
                      <a:srgbClr val="1B3211"/>
                    </a:solidFill>
                    <a:latin typeface="Century Gothic" charset="0"/>
                    <a:ea typeface="Century Gothic" charset="0"/>
                    <a:cs typeface="Century Gothic" charset="0"/>
                  </a:rPr>
                  <a:t>X 0.25 (g/kg)</a:t>
                </a:r>
              </a:p>
            </p:txBody>
          </p:sp>
          <p:cxnSp>
            <p:nvCxnSpPr>
              <p:cNvPr id="22" name="Straight Connector 21"/>
              <p:cNvCxnSpPr/>
              <p:nvPr/>
            </p:nvCxnSpPr>
            <p:spPr>
              <a:xfrm>
                <a:off x="697224" y="4510199"/>
                <a:ext cx="1663190" cy="0"/>
              </a:xfrm>
              <a:prstGeom prst="line">
                <a:avLst/>
              </a:prstGeom>
              <a:ln w="28575">
                <a:solidFill>
                  <a:srgbClr val="1B3211"/>
                </a:solidFill>
              </a:ln>
              <a:effectLst/>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239312" y="4448294"/>
              <a:ext cx="1880960" cy="384721"/>
            </a:xfrm>
            <a:prstGeom prst="rect">
              <a:avLst/>
            </a:prstGeom>
            <a:noFill/>
          </p:spPr>
          <p:txBody>
            <a:bodyPr wrap="square" rtlCol="0">
              <a:spAutoFit/>
            </a:bodyPr>
            <a:lstStyle/>
            <a:p>
              <a:pPr algn="ctr"/>
              <a:r>
                <a:rPr lang="en-US" sz="1900" b="1">
                  <a:solidFill>
                    <a:schemeClr val="bg1"/>
                  </a:solidFill>
                  <a:latin typeface="Century Gothic" charset="0"/>
                  <a:ea typeface="Century Gothic" charset="0"/>
                  <a:cs typeface="Century Gothic" charset="0"/>
                </a:rPr>
                <a:t>33G PROTEIN</a:t>
              </a:r>
            </a:p>
          </p:txBody>
        </p:sp>
      </p:grpSp>
      <p:sp>
        <p:nvSpPr>
          <p:cNvPr id="23" name="Rectangle 22"/>
          <p:cNvSpPr/>
          <p:nvPr/>
        </p:nvSpPr>
        <p:spPr>
          <a:xfrm>
            <a:off x="-10635" y="3508488"/>
            <a:ext cx="9144000" cy="45719"/>
          </a:xfrm>
          <a:prstGeom prst="rect">
            <a:avLst/>
          </a:prstGeom>
          <a:solidFill>
            <a:srgbClr val="5085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4" name="Rectangle 23"/>
          <p:cNvSpPr/>
          <p:nvPr/>
        </p:nvSpPr>
        <p:spPr>
          <a:xfrm>
            <a:off x="0" y="946814"/>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6831" y="1345748"/>
            <a:ext cx="1582558" cy="1745918"/>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15234" y="1680082"/>
            <a:ext cx="771660" cy="1022025"/>
          </a:xfrm>
          <a:prstGeom prst="rect">
            <a:avLst/>
          </a:prstGeom>
          <a:effectLst>
            <a:outerShdw blurRad="127000" sx="110000" sy="110000" algn="ctr" rotWithShape="0">
              <a:schemeClr val="tx1">
                <a:alpha val="65000"/>
              </a:schemeClr>
            </a:outerShdw>
          </a:effectLst>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6229" y="1345748"/>
            <a:ext cx="1582558" cy="1745918"/>
          </a:xfrm>
          <a:prstGeom prst="rect">
            <a:avLst/>
          </a:prstGeom>
        </p:spPr>
      </p:pic>
      <p:grpSp>
        <p:nvGrpSpPr>
          <p:cNvPr id="30" name="Group 29"/>
          <p:cNvGrpSpPr/>
          <p:nvPr/>
        </p:nvGrpSpPr>
        <p:grpSpPr>
          <a:xfrm>
            <a:off x="5950025" y="3891986"/>
            <a:ext cx="1708762" cy="1011161"/>
            <a:chOff x="1325411" y="3821854"/>
            <a:chExt cx="1708762" cy="1011161"/>
          </a:xfrm>
        </p:grpSpPr>
        <p:grpSp>
          <p:nvGrpSpPr>
            <p:cNvPr id="31" name="Group 30"/>
            <p:cNvGrpSpPr/>
            <p:nvPr/>
          </p:nvGrpSpPr>
          <p:grpSpPr>
            <a:xfrm>
              <a:off x="1384065" y="3821854"/>
              <a:ext cx="1625324" cy="610988"/>
              <a:chOff x="626631" y="3902750"/>
              <a:chExt cx="1842240" cy="607449"/>
            </a:xfrm>
          </p:grpSpPr>
          <p:sp>
            <p:nvSpPr>
              <p:cNvPr id="33" name="TextBox 32"/>
              <p:cNvSpPr txBox="1"/>
              <p:nvPr/>
            </p:nvSpPr>
            <p:spPr>
              <a:xfrm>
                <a:off x="626631" y="3902750"/>
                <a:ext cx="1842240" cy="605294"/>
              </a:xfrm>
              <a:prstGeom prst="rect">
                <a:avLst/>
              </a:prstGeom>
              <a:noFill/>
            </p:spPr>
            <p:txBody>
              <a:bodyPr wrap="square" rtlCol="0">
                <a:spAutoFit/>
              </a:bodyPr>
              <a:lstStyle/>
              <a:p>
                <a:pPr algn="ctr">
                  <a:lnSpc>
                    <a:spcPts val="2000"/>
                  </a:lnSpc>
                </a:pPr>
                <a:r>
                  <a:rPr lang="en-US" sz="3000" b="1" i="1">
                    <a:solidFill>
                      <a:schemeClr val="bg1"/>
                    </a:solidFill>
                    <a:latin typeface="Century Gothic" charset="0"/>
                    <a:ea typeface="Century Gothic" charset="0"/>
                    <a:cs typeface="Century Gothic" charset="0"/>
                  </a:rPr>
                  <a:t>135 LBS </a:t>
                </a:r>
              </a:p>
              <a:p>
                <a:pPr algn="ctr">
                  <a:lnSpc>
                    <a:spcPts val="2000"/>
                  </a:lnSpc>
                </a:pPr>
                <a:r>
                  <a:rPr lang="en-US" sz="1700" b="1" i="1">
                    <a:solidFill>
                      <a:srgbClr val="1B3211"/>
                    </a:solidFill>
                    <a:latin typeface="Century Gothic" charset="0"/>
                    <a:ea typeface="Century Gothic" charset="0"/>
                    <a:cs typeface="Century Gothic" charset="0"/>
                  </a:rPr>
                  <a:t>X 0.25 (g/kg)</a:t>
                </a:r>
              </a:p>
            </p:txBody>
          </p:sp>
          <p:cxnSp>
            <p:nvCxnSpPr>
              <p:cNvPr id="34" name="Straight Connector 33"/>
              <p:cNvCxnSpPr/>
              <p:nvPr/>
            </p:nvCxnSpPr>
            <p:spPr>
              <a:xfrm>
                <a:off x="697224" y="4510199"/>
                <a:ext cx="1663190" cy="0"/>
              </a:xfrm>
              <a:prstGeom prst="line">
                <a:avLst/>
              </a:prstGeom>
              <a:ln w="28575">
                <a:solidFill>
                  <a:srgbClr val="1B3211"/>
                </a:solidFill>
              </a:ln>
              <a:effectLst/>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325411" y="4448294"/>
              <a:ext cx="1708762" cy="384721"/>
            </a:xfrm>
            <a:prstGeom prst="rect">
              <a:avLst/>
            </a:prstGeom>
            <a:noFill/>
          </p:spPr>
          <p:txBody>
            <a:bodyPr wrap="square" rtlCol="0">
              <a:spAutoFit/>
            </a:bodyPr>
            <a:lstStyle/>
            <a:p>
              <a:pPr algn="ctr"/>
              <a:r>
                <a:rPr lang="en-US" sz="1900" b="1">
                  <a:solidFill>
                    <a:schemeClr val="bg1"/>
                  </a:solidFill>
                  <a:latin typeface="Century Gothic" charset="0"/>
                  <a:ea typeface="Century Gothic" charset="0"/>
                  <a:cs typeface="Century Gothic" charset="0"/>
                </a:rPr>
                <a:t>15G PROTEIN</a:t>
              </a:r>
            </a:p>
          </p:txBody>
        </p:sp>
      </p:grpSp>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27445" y="1645152"/>
            <a:ext cx="620423" cy="1138101"/>
          </a:xfrm>
          <a:prstGeom prst="rect">
            <a:avLst/>
          </a:prstGeom>
        </p:spPr>
      </p:pic>
      <p:cxnSp>
        <p:nvCxnSpPr>
          <p:cNvPr id="38" name="Straight Connector 37"/>
          <p:cNvCxnSpPr/>
          <p:nvPr/>
        </p:nvCxnSpPr>
        <p:spPr>
          <a:xfrm>
            <a:off x="-7135" y="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0" y="4813756"/>
            <a:ext cx="9143999" cy="338554"/>
          </a:xfrm>
          <a:prstGeom prst="rect">
            <a:avLst/>
          </a:prstGeom>
        </p:spPr>
        <p:txBody>
          <a:bodyPr wrap="square">
            <a:spAutoFit/>
          </a:bodyPr>
          <a:lstStyle/>
          <a:p>
            <a:pPr algn="ctr"/>
            <a:r>
              <a:rPr lang="nl-NL" sz="800">
                <a:solidFill>
                  <a:schemeClr val="bg1">
                    <a:lumMod val="85000"/>
                  </a:schemeClr>
                </a:solidFill>
              </a:rPr>
              <a:t>Moore et al. AJCN. 89:161-168, 2009;  </a:t>
            </a:r>
            <a:r>
              <a:rPr lang="nl-NL" sz="800" err="1">
                <a:solidFill>
                  <a:schemeClr val="bg1">
                    <a:lumMod val="85000"/>
                  </a:schemeClr>
                </a:solidFill>
              </a:rPr>
              <a:t>Witard</a:t>
            </a:r>
            <a:r>
              <a:rPr lang="nl-NL" sz="800">
                <a:solidFill>
                  <a:schemeClr val="bg1">
                    <a:lumMod val="85000"/>
                  </a:schemeClr>
                </a:solidFill>
              </a:rPr>
              <a:t> et al. AJCN. 99:86-95, 2014. </a:t>
            </a:r>
          </a:p>
          <a:p>
            <a:pPr algn="ctr"/>
            <a:r>
              <a:rPr lang="en-US" sz="800">
                <a:solidFill>
                  <a:schemeClr val="bg1">
                    <a:lumMod val="85000"/>
                  </a:schemeClr>
                </a:solidFill>
                <a:latin typeface="Century Gothic" charset="0"/>
                <a:ea typeface="Century Gothic" charset="0"/>
                <a:cs typeface="Century Gothic" charset="0"/>
              </a:rPr>
              <a:t>Joint Position Statement: Nutrition and Athletic Performance. Med Sci Sports </a:t>
            </a:r>
            <a:r>
              <a:rPr lang="en-US" sz="800" err="1">
                <a:solidFill>
                  <a:schemeClr val="bg1">
                    <a:lumMod val="85000"/>
                  </a:schemeClr>
                </a:solidFill>
                <a:latin typeface="Century Gothic" charset="0"/>
                <a:ea typeface="Century Gothic" charset="0"/>
                <a:cs typeface="Century Gothic" charset="0"/>
              </a:rPr>
              <a:t>Exerc</a:t>
            </a:r>
            <a:r>
              <a:rPr lang="en-US" sz="800">
                <a:solidFill>
                  <a:schemeClr val="bg1">
                    <a:lumMod val="85000"/>
                  </a:schemeClr>
                </a:solidFill>
                <a:latin typeface="Century Gothic" charset="0"/>
                <a:ea typeface="Century Gothic" charset="0"/>
                <a:cs typeface="Century Gothic" charset="0"/>
              </a:rPr>
              <a:t>. 48:543-68, 2016</a:t>
            </a:r>
            <a:endParaRPr lang="nl-NL" sz="800">
              <a:solidFill>
                <a:schemeClr val="bg1">
                  <a:lumMod val="85000"/>
                </a:schemeClr>
              </a:solidFill>
            </a:endParaRPr>
          </a:p>
        </p:txBody>
      </p:sp>
      <p:sp>
        <p:nvSpPr>
          <p:cNvPr id="9" name="Oval 8"/>
          <p:cNvSpPr/>
          <p:nvPr/>
        </p:nvSpPr>
        <p:spPr>
          <a:xfrm>
            <a:off x="3947583" y="1562794"/>
            <a:ext cx="1259417" cy="1167706"/>
          </a:xfrm>
          <a:prstGeom prst="ellipse">
            <a:avLst/>
          </a:prstGeom>
          <a:solidFill>
            <a:schemeClr val="tx1">
              <a:alpha val="79000"/>
            </a:schemeClr>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8990" y="1920164"/>
            <a:ext cx="1308020" cy="584776"/>
          </a:xfrm>
          <a:prstGeom prst="rect">
            <a:avLst/>
          </a:prstGeom>
        </p:spPr>
        <p:txBody>
          <a:bodyPr wrap="none">
            <a:spAutoFit/>
          </a:bodyPr>
          <a:lstStyle/>
          <a:p>
            <a:pPr algn="ctr"/>
            <a:r>
              <a:rPr lang="en-US" sz="2000" b="1">
                <a:solidFill>
                  <a:schemeClr val="bg1"/>
                </a:solidFill>
                <a:latin typeface="Century Gothic" charset="0"/>
                <a:ea typeface="Century Gothic" charset="0"/>
                <a:cs typeface="Century Gothic" charset="0"/>
              </a:rPr>
              <a:t>~0.25-0.3</a:t>
            </a:r>
            <a:br>
              <a:rPr lang="en-US" sz="2000" b="1">
                <a:solidFill>
                  <a:schemeClr val="bg1"/>
                </a:solidFill>
                <a:latin typeface="Century Gothic" charset="0"/>
                <a:ea typeface="Century Gothic" charset="0"/>
                <a:cs typeface="Century Gothic" charset="0"/>
              </a:rPr>
            </a:br>
            <a:r>
              <a:rPr lang="en-US" sz="1200" b="1">
                <a:solidFill>
                  <a:schemeClr val="bg1"/>
                </a:solidFill>
                <a:latin typeface="Century Gothic" charset="0"/>
                <a:ea typeface="Century Gothic" charset="0"/>
                <a:cs typeface="Century Gothic" charset="0"/>
              </a:rPr>
              <a:t>g/kg</a:t>
            </a:r>
          </a:p>
        </p:txBody>
      </p:sp>
    </p:spTree>
    <p:extLst>
      <p:ext uri="{BB962C8B-B14F-4D97-AF65-F5344CB8AC3E}">
        <p14:creationId xmlns:p14="http://schemas.microsoft.com/office/powerpoint/2010/main" val="288757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t="-21929"/>
          <a:stretch/>
        </p:blipFill>
        <p:spPr>
          <a:xfrm flipH="1">
            <a:off x="276" y="24080"/>
            <a:ext cx="9178448" cy="5123330"/>
          </a:xfrm>
          <a:prstGeom prst="rect">
            <a:avLst/>
          </a:prstGeom>
        </p:spPr>
      </p:pic>
      <p:grpSp>
        <p:nvGrpSpPr>
          <p:cNvPr id="12" name="Group 11"/>
          <p:cNvGrpSpPr/>
          <p:nvPr/>
        </p:nvGrpSpPr>
        <p:grpSpPr>
          <a:xfrm flipH="1">
            <a:off x="-22575" y="0"/>
            <a:ext cx="9200802" cy="1442966"/>
            <a:chOff x="-7135" y="0"/>
            <a:chExt cx="9200802" cy="1442966"/>
          </a:xfrm>
        </p:grpSpPr>
        <p:grpSp>
          <p:nvGrpSpPr>
            <p:cNvPr id="4" name="Group 3"/>
            <p:cNvGrpSpPr/>
            <p:nvPr/>
          </p:nvGrpSpPr>
          <p:grpSpPr>
            <a:xfrm>
              <a:off x="-7135" y="0"/>
              <a:ext cx="9178227" cy="1442966"/>
              <a:chOff x="0" y="0"/>
              <a:chExt cx="9163926" cy="1300480"/>
            </a:xfrm>
          </p:grpSpPr>
          <p:sp>
            <p:nvSpPr>
              <p:cNvPr id="5" name="Rectangle 4"/>
              <p:cNvSpPr/>
              <p:nvPr/>
            </p:nvSpPr>
            <p:spPr>
              <a:xfrm>
                <a:off x="0" y="0"/>
                <a:ext cx="9163926"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55672"/>
              <a:ext cx="996371" cy="1099222"/>
            </a:xfrm>
            <a:prstGeom prst="rect">
              <a:avLst/>
            </a:prstGeom>
          </p:spPr>
        </p:pic>
        <p:cxnSp>
          <p:nvCxnSpPr>
            <p:cNvPr id="9" name="Straight Connector 8"/>
            <p:cNvCxnSpPr/>
            <p:nvPr/>
          </p:nvCxnSpPr>
          <p:spPr>
            <a:xfrm>
              <a:off x="35397" y="1414968"/>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520"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sp>
        <p:nvSpPr>
          <p:cNvPr id="14" name="Text Placeholder 2"/>
          <p:cNvSpPr>
            <a:spLocks noGrp="1"/>
          </p:cNvSpPr>
          <p:nvPr>
            <p:ph type="body" sz="quarter" idx="4294967295"/>
          </p:nvPr>
        </p:nvSpPr>
        <p:spPr>
          <a:xfrm>
            <a:off x="593558" y="219966"/>
            <a:ext cx="6968009" cy="1030461"/>
          </a:xfrm>
          <a:prstGeom prst="rect">
            <a:avLst/>
          </a:prstGeom>
        </p:spPr>
        <p:txBody>
          <a:bodyPr/>
          <a:lstStyle/>
          <a:p>
            <a:pPr marL="0" indent="0" algn="l" defTabSz="457200">
              <a:buNone/>
            </a:pPr>
            <a:r>
              <a:rPr lang="en-US" sz="3600" b="1">
                <a:solidFill>
                  <a:schemeClr val="bg1"/>
                </a:solidFill>
                <a:latin typeface="Century Gothic" charset="0"/>
                <a:ea typeface="Century Gothic" charset="0"/>
                <a:cs typeface="Century Gothic" charset="0"/>
              </a:rPr>
              <a:t>What happens if an athlete consumes </a:t>
            </a:r>
            <a:r>
              <a:rPr lang="en-US" sz="3600" b="1">
                <a:solidFill>
                  <a:srgbClr val="2C4B1E"/>
                </a:solidFill>
                <a:latin typeface="Century Gothic" charset="0"/>
                <a:ea typeface="Century Gothic" charset="0"/>
                <a:cs typeface="Century Gothic" charset="0"/>
              </a:rPr>
              <a:t>more than ~20g?</a:t>
            </a:r>
          </a:p>
          <a:p>
            <a:endParaRPr lang="en-US"/>
          </a:p>
        </p:txBody>
      </p:sp>
      <p:sp>
        <p:nvSpPr>
          <p:cNvPr id="16" name="Rectangle 15"/>
          <p:cNvSpPr/>
          <p:nvPr/>
        </p:nvSpPr>
        <p:spPr>
          <a:xfrm>
            <a:off x="30806" y="4937998"/>
            <a:ext cx="9147421" cy="200055"/>
          </a:xfrm>
          <a:prstGeom prst="rect">
            <a:avLst/>
          </a:prstGeom>
        </p:spPr>
        <p:txBody>
          <a:bodyPr wrap="square">
            <a:spAutoFit/>
          </a:bodyPr>
          <a:lstStyle/>
          <a:p>
            <a:pPr algn="r"/>
            <a:r>
              <a:rPr lang="de-DE" sz="700">
                <a:solidFill>
                  <a:schemeClr val="bg1"/>
                </a:solidFill>
                <a:latin typeface="Century Gothic" charset="0"/>
                <a:ea typeface="Century Gothic" charset="0"/>
                <a:cs typeface="Century Gothic" charset="0"/>
              </a:rPr>
              <a:t>Slide #10 Chart: </a:t>
            </a:r>
            <a:r>
              <a:rPr lang="nb-NO" sz="700">
                <a:solidFill>
                  <a:schemeClr val="bg1"/>
                </a:solidFill>
                <a:latin typeface="Century Gothic" charset="0"/>
                <a:ea typeface="Century Gothic" charset="0"/>
                <a:cs typeface="Century Gothic" charset="0"/>
              </a:rPr>
              <a:t>Moore et al. AJCN. 89:161-168, 2009; </a:t>
            </a:r>
            <a:r>
              <a:rPr lang="nb-NO" sz="700" err="1">
                <a:solidFill>
                  <a:schemeClr val="bg1"/>
                </a:solidFill>
                <a:latin typeface="Century Gothic" charset="0"/>
                <a:ea typeface="Century Gothic" charset="0"/>
                <a:cs typeface="Century Gothic" charset="0"/>
              </a:rPr>
              <a:t>Witard</a:t>
            </a:r>
            <a:r>
              <a:rPr lang="nb-NO" sz="700">
                <a:solidFill>
                  <a:schemeClr val="bg1"/>
                </a:solidFill>
                <a:latin typeface="Century Gothic" charset="0"/>
                <a:ea typeface="Century Gothic" charset="0"/>
                <a:cs typeface="Century Gothic" charset="0"/>
              </a:rPr>
              <a:t> et al. AJCN. 99:86-95, 2014. </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7112" y="397498"/>
            <a:ext cx="385930" cy="606285"/>
          </a:xfrm>
          <a:prstGeom prst="rect">
            <a:avLst/>
          </a:prstGeom>
        </p:spPr>
      </p:pic>
    </p:spTree>
    <p:extLst>
      <p:ext uri="{BB962C8B-B14F-4D97-AF65-F5344CB8AC3E}">
        <p14:creationId xmlns:p14="http://schemas.microsoft.com/office/powerpoint/2010/main" val="88820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9174030" cy="5123329"/>
          </a:xfrm>
          <a:prstGeom prst="rect">
            <a:avLst/>
          </a:prstGeom>
        </p:spPr>
      </p:pic>
      <p:sp>
        <p:nvSpPr>
          <p:cNvPr id="22" name="Rectangle 21"/>
          <p:cNvSpPr/>
          <p:nvPr/>
        </p:nvSpPr>
        <p:spPr>
          <a:xfrm>
            <a:off x="4312" y="18455"/>
            <a:ext cx="9154703" cy="5162905"/>
          </a:xfrm>
          <a:prstGeom prst="rect">
            <a:avLst/>
          </a:prstGeom>
          <a:solidFill>
            <a:schemeClr val="tx1">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 name="Group 4"/>
          <p:cNvGrpSpPr/>
          <p:nvPr/>
        </p:nvGrpSpPr>
        <p:grpSpPr>
          <a:xfrm>
            <a:off x="0" y="2524975"/>
            <a:ext cx="9144000" cy="1462728"/>
            <a:chOff x="0" y="0"/>
            <a:chExt cx="9144000" cy="1303113"/>
          </a:xfrm>
        </p:grpSpPr>
        <p:sp>
          <p:nvSpPr>
            <p:cNvPr id="6" name="Rectangle 5"/>
            <p:cNvSpPr/>
            <p:nvPr/>
          </p:nvSpPr>
          <p:spPr>
            <a:xfrm>
              <a:off x="0" y="0"/>
              <a:ext cx="9144000" cy="1300480"/>
            </a:xfrm>
            <a:prstGeom prst="rect">
              <a:avLst/>
            </a:prstGeom>
            <a:solidFill>
              <a:srgbClr val="000000">
                <a:alpha val="5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p:cNvSpPr/>
            <p:nvPr/>
          </p:nvSpPr>
          <p:spPr>
            <a:xfrm>
              <a:off x="0" y="0"/>
              <a:ext cx="1771864" cy="1303113"/>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19699"/>
                <a:gd name="connsiteX1" fmla="*/ 1757680 w 1757680"/>
                <a:gd name="connsiteY1" fmla="*/ 0 h 1319699"/>
                <a:gd name="connsiteX2" fmla="*/ 1280160 w 1757680"/>
                <a:gd name="connsiteY2" fmla="*/ 1310640 h 1319699"/>
                <a:gd name="connsiteX3" fmla="*/ 0 w 1757680"/>
                <a:gd name="connsiteY3" fmla="*/ 1319699 h 1319699"/>
                <a:gd name="connsiteX4" fmla="*/ 0 w 1757680"/>
                <a:gd name="connsiteY4" fmla="*/ 0 h 1319699"/>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6886 h 1310640"/>
                <a:gd name="connsiteX4" fmla="*/ 0 w 1757680"/>
                <a:gd name="connsiteY4" fmla="*/ 0 h 1310640"/>
                <a:gd name="connsiteX0" fmla="*/ 0 w 1757680"/>
                <a:gd name="connsiteY0" fmla="*/ 0 h 1313293"/>
                <a:gd name="connsiteX1" fmla="*/ 1757680 w 1757680"/>
                <a:gd name="connsiteY1" fmla="*/ 0 h 1313293"/>
                <a:gd name="connsiteX2" fmla="*/ 1280160 w 1757680"/>
                <a:gd name="connsiteY2" fmla="*/ 1310640 h 1313293"/>
                <a:gd name="connsiteX3" fmla="*/ 0 w 1757680"/>
                <a:gd name="connsiteY3" fmla="*/ 1313293 h 1313293"/>
                <a:gd name="connsiteX4" fmla="*/ 0 w 1757680"/>
                <a:gd name="connsiteY4" fmla="*/ 0 h 131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3293">
                  <a:moveTo>
                    <a:pt x="0" y="0"/>
                  </a:moveTo>
                  <a:lnTo>
                    <a:pt x="1757680" y="0"/>
                  </a:lnTo>
                  <a:lnTo>
                    <a:pt x="1280160" y="1310640"/>
                  </a:lnTo>
                  <a:lnTo>
                    <a:pt x="0" y="1313293"/>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flipH="1">
            <a:off x="4581663" y="405940"/>
            <a:ext cx="3584488" cy="1629499"/>
            <a:chOff x="3128872" y="298364"/>
            <a:chExt cx="3584488" cy="1629499"/>
          </a:xfrm>
        </p:grpSpPr>
        <p:grpSp>
          <p:nvGrpSpPr>
            <p:cNvPr id="13" name="Group 12"/>
            <p:cNvGrpSpPr/>
            <p:nvPr/>
          </p:nvGrpSpPr>
          <p:grpSpPr>
            <a:xfrm>
              <a:off x="3128872" y="298364"/>
              <a:ext cx="1405029" cy="1629499"/>
              <a:chOff x="3113632" y="351704"/>
              <a:chExt cx="1405029" cy="1629499"/>
            </a:xfrm>
          </p:grpSpPr>
          <p:sp>
            <p:nvSpPr>
              <p:cNvPr id="14" name="Hexagon 13"/>
              <p:cNvSpPr/>
              <p:nvPr/>
            </p:nvSpPr>
            <p:spPr>
              <a:xfrm rot="5400000">
                <a:off x="3001252" y="464084"/>
                <a:ext cx="1629499" cy="1404740"/>
              </a:xfrm>
              <a:prstGeom prst="hexagon">
                <a:avLst/>
              </a:prstGeom>
              <a:solidFill>
                <a:schemeClr val="tx1">
                  <a:alpha val="34000"/>
                </a:schemeClr>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116581" y="525587"/>
                <a:ext cx="1402080" cy="1246495"/>
              </a:xfrm>
              <a:prstGeom prst="rect">
                <a:avLst/>
              </a:prstGeom>
            </p:spPr>
            <p:txBody>
              <a:bodyPr wrap="square">
                <a:spAutoFit/>
              </a:bodyPr>
              <a:lstStyle/>
              <a:p>
                <a:pPr algn="ctr"/>
                <a:r>
                  <a:rPr lang="en-US" sz="2500">
                    <a:solidFill>
                      <a:schemeClr val="bg1"/>
                    </a:solidFill>
                    <a:latin typeface="Century Gothic" charset="0"/>
                    <a:ea typeface="Century Gothic" charset="0"/>
                    <a:cs typeface="Century Gothic" charset="0"/>
                  </a:rPr>
                  <a:t>Eat</a:t>
                </a:r>
                <a:endParaRPr lang="en-US" sz="2500" b="1">
                  <a:solidFill>
                    <a:schemeClr val="bg1"/>
                  </a:solidFill>
                  <a:latin typeface="Century Gothic" charset="0"/>
                  <a:ea typeface="Century Gothic" charset="0"/>
                  <a:cs typeface="Century Gothic" charset="0"/>
                </a:endParaRPr>
              </a:p>
              <a:p>
                <a:pPr algn="ctr"/>
                <a:r>
                  <a:rPr lang="en-US" sz="2500" b="1">
                    <a:solidFill>
                      <a:schemeClr val="bg1"/>
                    </a:solidFill>
                    <a:latin typeface="Century Gothic" charset="0"/>
                    <a:ea typeface="Century Gothic" charset="0"/>
                    <a:cs typeface="Century Gothic" charset="0"/>
                  </a:rPr>
                  <a:t>~20g</a:t>
                </a:r>
                <a:br>
                  <a:rPr lang="en-US" sz="2500" b="1">
                    <a:solidFill>
                      <a:schemeClr val="bg1"/>
                    </a:solidFill>
                    <a:latin typeface="Century Gothic" charset="0"/>
                    <a:ea typeface="Century Gothic" charset="0"/>
                    <a:cs typeface="Century Gothic" charset="0"/>
                  </a:rPr>
                </a:br>
                <a:r>
                  <a:rPr lang="en-US" sz="2500">
                    <a:solidFill>
                      <a:schemeClr val="bg1"/>
                    </a:solidFill>
                    <a:latin typeface="Century Gothic" charset="0"/>
                    <a:ea typeface="Century Gothic" charset="0"/>
                    <a:cs typeface="Century Gothic" charset="0"/>
                  </a:rPr>
                  <a:t>ASAP</a:t>
                </a:r>
                <a:endParaRPr lang="en-US" sz="2500"/>
              </a:p>
            </p:txBody>
          </p:sp>
        </p:grpSp>
        <p:cxnSp>
          <p:nvCxnSpPr>
            <p:cNvPr id="16" name="Straight Connector 15"/>
            <p:cNvCxnSpPr/>
            <p:nvPr/>
          </p:nvCxnSpPr>
          <p:spPr>
            <a:xfrm>
              <a:off x="4549140" y="1120140"/>
              <a:ext cx="78486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318760" y="495300"/>
              <a:ext cx="0" cy="62484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95899" y="495300"/>
              <a:ext cx="1417461" cy="0"/>
            </a:xfrm>
            <a:prstGeom prst="line">
              <a:avLst/>
            </a:prstGeom>
            <a:ln w="38100">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965" y="2705250"/>
            <a:ext cx="996371" cy="1099222"/>
          </a:xfrm>
          <a:prstGeom prst="rect">
            <a:avLst/>
          </a:prstGeom>
        </p:spPr>
      </p:pic>
      <p:sp>
        <p:nvSpPr>
          <p:cNvPr id="21" name="Rectangle 20"/>
          <p:cNvSpPr/>
          <p:nvPr/>
        </p:nvSpPr>
        <p:spPr>
          <a:xfrm>
            <a:off x="1753919" y="2900851"/>
            <a:ext cx="7377889" cy="707886"/>
          </a:xfrm>
          <a:prstGeom prst="rect">
            <a:avLst/>
          </a:prstGeom>
        </p:spPr>
        <p:txBody>
          <a:bodyPr wrap="square">
            <a:spAutoFit/>
          </a:bodyPr>
          <a:lstStyle/>
          <a:p>
            <a:r>
              <a:rPr lang="en-US" sz="4000" b="1">
                <a:solidFill>
                  <a:schemeClr val="bg1"/>
                </a:solidFill>
                <a:latin typeface="Century Gothic" charset="0"/>
                <a:ea typeface="Century Gothic" charset="0"/>
                <a:cs typeface="Century Gothic" charset="0"/>
              </a:rPr>
              <a:t>Protein-timing </a:t>
            </a:r>
            <a:r>
              <a:rPr lang="en-US" sz="4000" b="1">
                <a:solidFill>
                  <a:srgbClr val="FFD00B"/>
                </a:solidFill>
                <a:latin typeface="Century Gothic" charset="0"/>
                <a:ea typeface="Century Gothic" charset="0"/>
                <a:cs typeface="Century Gothic" charset="0"/>
              </a:rPr>
              <a:t>post exercise</a:t>
            </a:r>
          </a:p>
        </p:txBody>
      </p:sp>
      <p:grpSp>
        <p:nvGrpSpPr>
          <p:cNvPr id="23" name="Group 22"/>
          <p:cNvGrpSpPr/>
          <p:nvPr/>
        </p:nvGrpSpPr>
        <p:grpSpPr>
          <a:xfrm>
            <a:off x="482459" y="2888136"/>
            <a:ext cx="511382" cy="711900"/>
            <a:chOff x="406400" y="4403725"/>
            <a:chExt cx="684213" cy="952500"/>
          </a:xfrm>
          <a:solidFill>
            <a:srgbClr val="335720"/>
          </a:solidFill>
        </p:grpSpPr>
        <p:sp>
          <p:nvSpPr>
            <p:cNvPr id="24" name="Freeform 30"/>
            <p:cNvSpPr>
              <a:spLocks noEditPoints="1"/>
            </p:cNvSpPr>
            <p:nvPr/>
          </p:nvSpPr>
          <p:spPr bwMode="auto">
            <a:xfrm>
              <a:off x="406400" y="4403725"/>
              <a:ext cx="684213" cy="952500"/>
            </a:xfrm>
            <a:custGeom>
              <a:avLst/>
              <a:gdLst>
                <a:gd name="T0" fmla="*/ 280 w 431"/>
                <a:gd name="T1" fmla="*/ 590 h 600"/>
                <a:gd name="T2" fmla="*/ 368 w 431"/>
                <a:gd name="T3" fmla="*/ 536 h 600"/>
                <a:gd name="T4" fmla="*/ 421 w 431"/>
                <a:gd name="T5" fmla="*/ 448 h 600"/>
                <a:gd name="T6" fmla="*/ 431 w 431"/>
                <a:gd name="T7" fmla="*/ 365 h 600"/>
                <a:gd name="T8" fmla="*/ 404 w 431"/>
                <a:gd name="T9" fmla="*/ 279 h 600"/>
                <a:gd name="T10" fmla="*/ 345 w 431"/>
                <a:gd name="T11" fmla="*/ 211 h 600"/>
                <a:gd name="T12" fmla="*/ 262 w 431"/>
                <a:gd name="T13" fmla="*/ 173 h 600"/>
                <a:gd name="T14" fmla="*/ 289 w 431"/>
                <a:gd name="T15" fmla="*/ 158 h 600"/>
                <a:gd name="T16" fmla="*/ 308 w 431"/>
                <a:gd name="T17" fmla="*/ 127 h 600"/>
                <a:gd name="T18" fmla="*/ 311 w 431"/>
                <a:gd name="T19" fmla="*/ 77 h 600"/>
                <a:gd name="T20" fmla="*/ 290 w 431"/>
                <a:gd name="T21" fmla="*/ 35 h 600"/>
                <a:gd name="T22" fmla="*/ 253 w 431"/>
                <a:gd name="T23" fmla="*/ 7 h 600"/>
                <a:gd name="T24" fmla="*/ 215 w 431"/>
                <a:gd name="T25" fmla="*/ 0 h 600"/>
                <a:gd name="T26" fmla="*/ 169 w 431"/>
                <a:gd name="T27" fmla="*/ 11 h 600"/>
                <a:gd name="T28" fmla="*/ 135 w 431"/>
                <a:gd name="T29" fmla="*/ 42 h 600"/>
                <a:gd name="T30" fmla="*/ 119 w 431"/>
                <a:gd name="T31" fmla="*/ 87 h 600"/>
                <a:gd name="T32" fmla="*/ 129 w 431"/>
                <a:gd name="T33" fmla="*/ 141 h 600"/>
                <a:gd name="T34" fmla="*/ 146 w 431"/>
                <a:gd name="T35" fmla="*/ 159 h 600"/>
                <a:gd name="T36" fmla="*/ 151 w 431"/>
                <a:gd name="T37" fmla="*/ 179 h 600"/>
                <a:gd name="T38" fmla="*/ 73 w 431"/>
                <a:gd name="T39" fmla="*/ 223 h 600"/>
                <a:gd name="T40" fmla="*/ 19 w 431"/>
                <a:gd name="T41" fmla="*/ 294 h 600"/>
                <a:gd name="T42" fmla="*/ 0 w 431"/>
                <a:gd name="T43" fmla="*/ 384 h 600"/>
                <a:gd name="T44" fmla="*/ 17 w 431"/>
                <a:gd name="T45" fmla="*/ 468 h 600"/>
                <a:gd name="T46" fmla="*/ 79 w 431"/>
                <a:gd name="T47" fmla="*/ 550 h 600"/>
                <a:gd name="T48" fmla="*/ 172 w 431"/>
                <a:gd name="T49" fmla="*/ 595 h 600"/>
                <a:gd name="T50" fmla="*/ 215 w 431"/>
                <a:gd name="T51" fmla="*/ 28 h 600"/>
                <a:gd name="T52" fmla="*/ 249 w 431"/>
                <a:gd name="T53" fmla="*/ 36 h 600"/>
                <a:gd name="T54" fmla="*/ 273 w 431"/>
                <a:gd name="T55" fmla="*/ 59 h 600"/>
                <a:gd name="T56" fmla="*/ 284 w 431"/>
                <a:gd name="T57" fmla="*/ 89 h 600"/>
                <a:gd name="T58" fmla="*/ 279 w 431"/>
                <a:gd name="T59" fmla="*/ 123 h 600"/>
                <a:gd name="T60" fmla="*/ 261 w 431"/>
                <a:gd name="T61" fmla="*/ 97 h 600"/>
                <a:gd name="T62" fmla="*/ 182 w 431"/>
                <a:gd name="T63" fmla="*/ 88 h 600"/>
                <a:gd name="T64" fmla="*/ 169 w 431"/>
                <a:gd name="T65" fmla="*/ 131 h 600"/>
                <a:gd name="T66" fmla="*/ 148 w 431"/>
                <a:gd name="T67" fmla="*/ 106 h 600"/>
                <a:gd name="T68" fmla="*/ 150 w 431"/>
                <a:gd name="T69" fmla="*/ 76 h 600"/>
                <a:gd name="T70" fmla="*/ 167 w 431"/>
                <a:gd name="T71" fmla="*/ 48 h 600"/>
                <a:gd name="T72" fmla="*/ 195 w 431"/>
                <a:gd name="T73" fmla="*/ 31 h 600"/>
                <a:gd name="T74" fmla="*/ 235 w 431"/>
                <a:gd name="T75" fmla="*/ 116 h 600"/>
                <a:gd name="T76" fmla="*/ 28 w 431"/>
                <a:gd name="T77" fmla="*/ 384 h 600"/>
                <a:gd name="T78" fmla="*/ 43 w 431"/>
                <a:gd name="T79" fmla="*/ 311 h 600"/>
                <a:gd name="T80" fmla="*/ 96 w 431"/>
                <a:gd name="T81" fmla="*/ 239 h 600"/>
                <a:gd name="T82" fmla="*/ 177 w 431"/>
                <a:gd name="T83" fmla="*/ 200 h 600"/>
                <a:gd name="T84" fmla="*/ 253 w 431"/>
                <a:gd name="T85" fmla="*/ 200 h 600"/>
                <a:gd name="T86" fmla="*/ 335 w 431"/>
                <a:gd name="T87" fmla="*/ 239 h 600"/>
                <a:gd name="T88" fmla="*/ 389 w 431"/>
                <a:gd name="T89" fmla="*/ 311 h 600"/>
                <a:gd name="T90" fmla="*/ 403 w 431"/>
                <a:gd name="T91" fmla="*/ 384 h 600"/>
                <a:gd name="T92" fmla="*/ 380 w 431"/>
                <a:gd name="T93" fmla="*/ 473 h 600"/>
                <a:gd name="T94" fmla="*/ 321 w 431"/>
                <a:gd name="T95" fmla="*/ 539 h 600"/>
                <a:gd name="T96" fmla="*/ 235 w 431"/>
                <a:gd name="T97" fmla="*/ 570 h 600"/>
                <a:gd name="T98" fmla="*/ 160 w 431"/>
                <a:gd name="T99" fmla="*/ 563 h 600"/>
                <a:gd name="T100" fmla="*/ 83 w 431"/>
                <a:gd name="T101" fmla="*/ 517 h 600"/>
                <a:gd name="T102" fmla="*/ 36 w 431"/>
                <a:gd name="T103" fmla="*/ 44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1" h="600">
                  <a:moveTo>
                    <a:pt x="215" y="600"/>
                  </a:moveTo>
                  <a:lnTo>
                    <a:pt x="215" y="600"/>
                  </a:lnTo>
                  <a:lnTo>
                    <a:pt x="238" y="598"/>
                  </a:lnTo>
                  <a:lnTo>
                    <a:pt x="259" y="595"/>
                  </a:lnTo>
                  <a:lnTo>
                    <a:pt x="280" y="590"/>
                  </a:lnTo>
                  <a:lnTo>
                    <a:pt x="299" y="583"/>
                  </a:lnTo>
                  <a:lnTo>
                    <a:pt x="318" y="573"/>
                  </a:lnTo>
                  <a:lnTo>
                    <a:pt x="336" y="563"/>
                  </a:lnTo>
                  <a:lnTo>
                    <a:pt x="353" y="550"/>
                  </a:lnTo>
                  <a:lnTo>
                    <a:pt x="368" y="536"/>
                  </a:lnTo>
                  <a:lnTo>
                    <a:pt x="381" y="521"/>
                  </a:lnTo>
                  <a:lnTo>
                    <a:pt x="395" y="505"/>
                  </a:lnTo>
                  <a:lnTo>
                    <a:pt x="405" y="486"/>
                  </a:lnTo>
                  <a:lnTo>
                    <a:pt x="414" y="468"/>
                  </a:lnTo>
                  <a:lnTo>
                    <a:pt x="421" y="448"/>
                  </a:lnTo>
                  <a:lnTo>
                    <a:pt x="426" y="428"/>
                  </a:lnTo>
                  <a:lnTo>
                    <a:pt x="430" y="406"/>
                  </a:lnTo>
                  <a:lnTo>
                    <a:pt x="431" y="384"/>
                  </a:lnTo>
                  <a:lnTo>
                    <a:pt x="431" y="384"/>
                  </a:lnTo>
                  <a:lnTo>
                    <a:pt x="431" y="365"/>
                  </a:lnTo>
                  <a:lnTo>
                    <a:pt x="428" y="347"/>
                  </a:lnTo>
                  <a:lnTo>
                    <a:pt x="424" y="329"/>
                  </a:lnTo>
                  <a:lnTo>
                    <a:pt x="418" y="312"/>
                  </a:lnTo>
                  <a:lnTo>
                    <a:pt x="412" y="295"/>
                  </a:lnTo>
                  <a:lnTo>
                    <a:pt x="404" y="279"/>
                  </a:lnTo>
                  <a:lnTo>
                    <a:pt x="394" y="264"/>
                  </a:lnTo>
                  <a:lnTo>
                    <a:pt x="383" y="249"/>
                  </a:lnTo>
                  <a:lnTo>
                    <a:pt x="372" y="236"/>
                  </a:lnTo>
                  <a:lnTo>
                    <a:pt x="359" y="224"/>
                  </a:lnTo>
                  <a:lnTo>
                    <a:pt x="345" y="211"/>
                  </a:lnTo>
                  <a:lnTo>
                    <a:pt x="330" y="201"/>
                  </a:lnTo>
                  <a:lnTo>
                    <a:pt x="315" y="193"/>
                  </a:lnTo>
                  <a:lnTo>
                    <a:pt x="298" y="185"/>
                  </a:lnTo>
                  <a:lnTo>
                    <a:pt x="281" y="179"/>
                  </a:lnTo>
                  <a:lnTo>
                    <a:pt x="262" y="173"/>
                  </a:lnTo>
                  <a:lnTo>
                    <a:pt x="262" y="160"/>
                  </a:lnTo>
                  <a:lnTo>
                    <a:pt x="283" y="160"/>
                  </a:lnTo>
                  <a:lnTo>
                    <a:pt x="283" y="160"/>
                  </a:lnTo>
                  <a:lnTo>
                    <a:pt x="286" y="159"/>
                  </a:lnTo>
                  <a:lnTo>
                    <a:pt x="289" y="158"/>
                  </a:lnTo>
                  <a:lnTo>
                    <a:pt x="291" y="156"/>
                  </a:lnTo>
                  <a:lnTo>
                    <a:pt x="294" y="154"/>
                  </a:lnTo>
                  <a:lnTo>
                    <a:pt x="294" y="154"/>
                  </a:lnTo>
                  <a:lnTo>
                    <a:pt x="301" y="141"/>
                  </a:lnTo>
                  <a:lnTo>
                    <a:pt x="308" y="127"/>
                  </a:lnTo>
                  <a:lnTo>
                    <a:pt x="312" y="112"/>
                  </a:lnTo>
                  <a:lnTo>
                    <a:pt x="313" y="97"/>
                  </a:lnTo>
                  <a:lnTo>
                    <a:pt x="313" y="97"/>
                  </a:lnTo>
                  <a:lnTo>
                    <a:pt x="312" y="87"/>
                  </a:lnTo>
                  <a:lnTo>
                    <a:pt x="311" y="77"/>
                  </a:lnTo>
                  <a:lnTo>
                    <a:pt x="309" y="68"/>
                  </a:lnTo>
                  <a:lnTo>
                    <a:pt x="306" y="59"/>
                  </a:lnTo>
                  <a:lnTo>
                    <a:pt x="301" y="50"/>
                  </a:lnTo>
                  <a:lnTo>
                    <a:pt x="296" y="42"/>
                  </a:lnTo>
                  <a:lnTo>
                    <a:pt x="290" y="35"/>
                  </a:lnTo>
                  <a:lnTo>
                    <a:pt x="284" y="28"/>
                  </a:lnTo>
                  <a:lnTo>
                    <a:pt x="278" y="22"/>
                  </a:lnTo>
                  <a:lnTo>
                    <a:pt x="270" y="17"/>
                  </a:lnTo>
                  <a:lnTo>
                    <a:pt x="261" y="11"/>
                  </a:lnTo>
                  <a:lnTo>
                    <a:pt x="253" y="7"/>
                  </a:lnTo>
                  <a:lnTo>
                    <a:pt x="245" y="4"/>
                  </a:lnTo>
                  <a:lnTo>
                    <a:pt x="235" y="2"/>
                  </a:lnTo>
                  <a:lnTo>
                    <a:pt x="226" y="0"/>
                  </a:lnTo>
                  <a:lnTo>
                    <a:pt x="215" y="0"/>
                  </a:lnTo>
                  <a:lnTo>
                    <a:pt x="215" y="0"/>
                  </a:lnTo>
                  <a:lnTo>
                    <a:pt x="206" y="0"/>
                  </a:lnTo>
                  <a:lnTo>
                    <a:pt x="196" y="2"/>
                  </a:lnTo>
                  <a:lnTo>
                    <a:pt x="187" y="4"/>
                  </a:lnTo>
                  <a:lnTo>
                    <a:pt x="178" y="7"/>
                  </a:lnTo>
                  <a:lnTo>
                    <a:pt x="169" y="11"/>
                  </a:lnTo>
                  <a:lnTo>
                    <a:pt x="162" y="17"/>
                  </a:lnTo>
                  <a:lnTo>
                    <a:pt x="154" y="22"/>
                  </a:lnTo>
                  <a:lnTo>
                    <a:pt x="148" y="28"/>
                  </a:lnTo>
                  <a:lnTo>
                    <a:pt x="141" y="35"/>
                  </a:lnTo>
                  <a:lnTo>
                    <a:pt x="135" y="42"/>
                  </a:lnTo>
                  <a:lnTo>
                    <a:pt x="130" y="50"/>
                  </a:lnTo>
                  <a:lnTo>
                    <a:pt x="126" y="59"/>
                  </a:lnTo>
                  <a:lnTo>
                    <a:pt x="123" y="68"/>
                  </a:lnTo>
                  <a:lnTo>
                    <a:pt x="121" y="77"/>
                  </a:lnTo>
                  <a:lnTo>
                    <a:pt x="119" y="87"/>
                  </a:lnTo>
                  <a:lnTo>
                    <a:pt x="119" y="97"/>
                  </a:lnTo>
                  <a:lnTo>
                    <a:pt x="119" y="97"/>
                  </a:lnTo>
                  <a:lnTo>
                    <a:pt x="120" y="112"/>
                  </a:lnTo>
                  <a:lnTo>
                    <a:pt x="124" y="127"/>
                  </a:lnTo>
                  <a:lnTo>
                    <a:pt x="129" y="141"/>
                  </a:lnTo>
                  <a:lnTo>
                    <a:pt x="137" y="154"/>
                  </a:lnTo>
                  <a:lnTo>
                    <a:pt x="137" y="154"/>
                  </a:lnTo>
                  <a:lnTo>
                    <a:pt x="140" y="156"/>
                  </a:lnTo>
                  <a:lnTo>
                    <a:pt x="143" y="158"/>
                  </a:lnTo>
                  <a:lnTo>
                    <a:pt x="146" y="159"/>
                  </a:lnTo>
                  <a:lnTo>
                    <a:pt x="149" y="160"/>
                  </a:lnTo>
                  <a:lnTo>
                    <a:pt x="169" y="160"/>
                  </a:lnTo>
                  <a:lnTo>
                    <a:pt x="169" y="173"/>
                  </a:lnTo>
                  <a:lnTo>
                    <a:pt x="169" y="173"/>
                  </a:lnTo>
                  <a:lnTo>
                    <a:pt x="151" y="179"/>
                  </a:lnTo>
                  <a:lnTo>
                    <a:pt x="133" y="185"/>
                  </a:lnTo>
                  <a:lnTo>
                    <a:pt x="117" y="192"/>
                  </a:lnTo>
                  <a:lnTo>
                    <a:pt x="102" y="201"/>
                  </a:lnTo>
                  <a:lnTo>
                    <a:pt x="86" y="211"/>
                  </a:lnTo>
                  <a:lnTo>
                    <a:pt x="73" y="223"/>
                  </a:lnTo>
                  <a:lnTo>
                    <a:pt x="59" y="236"/>
                  </a:lnTo>
                  <a:lnTo>
                    <a:pt x="48" y="249"/>
                  </a:lnTo>
                  <a:lnTo>
                    <a:pt x="37" y="264"/>
                  </a:lnTo>
                  <a:lnTo>
                    <a:pt x="28" y="279"/>
                  </a:lnTo>
                  <a:lnTo>
                    <a:pt x="19" y="294"/>
                  </a:lnTo>
                  <a:lnTo>
                    <a:pt x="12" y="312"/>
                  </a:lnTo>
                  <a:lnTo>
                    <a:pt x="7" y="329"/>
                  </a:lnTo>
                  <a:lnTo>
                    <a:pt x="3" y="347"/>
                  </a:lnTo>
                  <a:lnTo>
                    <a:pt x="1" y="365"/>
                  </a:lnTo>
                  <a:lnTo>
                    <a:pt x="0" y="384"/>
                  </a:lnTo>
                  <a:lnTo>
                    <a:pt x="0" y="384"/>
                  </a:lnTo>
                  <a:lnTo>
                    <a:pt x="1" y="406"/>
                  </a:lnTo>
                  <a:lnTo>
                    <a:pt x="4" y="428"/>
                  </a:lnTo>
                  <a:lnTo>
                    <a:pt x="9" y="448"/>
                  </a:lnTo>
                  <a:lnTo>
                    <a:pt x="17" y="468"/>
                  </a:lnTo>
                  <a:lnTo>
                    <a:pt x="26" y="486"/>
                  </a:lnTo>
                  <a:lnTo>
                    <a:pt x="37" y="505"/>
                  </a:lnTo>
                  <a:lnTo>
                    <a:pt x="49" y="521"/>
                  </a:lnTo>
                  <a:lnTo>
                    <a:pt x="64" y="536"/>
                  </a:lnTo>
                  <a:lnTo>
                    <a:pt x="79" y="550"/>
                  </a:lnTo>
                  <a:lnTo>
                    <a:pt x="95" y="563"/>
                  </a:lnTo>
                  <a:lnTo>
                    <a:pt x="113" y="573"/>
                  </a:lnTo>
                  <a:lnTo>
                    <a:pt x="132" y="583"/>
                  </a:lnTo>
                  <a:lnTo>
                    <a:pt x="152" y="590"/>
                  </a:lnTo>
                  <a:lnTo>
                    <a:pt x="172" y="595"/>
                  </a:lnTo>
                  <a:lnTo>
                    <a:pt x="194" y="598"/>
                  </a:lnTo>
                  <a:lnTo>
                    <a:pt x="215" y="600"/>
                  </a:lnTo>
                  <a:lnTo>
                    <a:pt x="215" y="600"/>
                  </a:lnTo>
                  <a:close/>
                  <a:moveTo>
                    <a:pt x="215" y="28"/>
                  </a:moveTo>
                  <a:lnTo>
                    <a:pt x="215" y="28"/>
                  </a:lnTo>
                  <a:lnTo>
                    <a:pt x="222" y="28"/>
                  </a:lnTo>
                  <a:lnTo>
                    <a:pt x="230" y="29"/>
                  </a:lnTo>
                  <a:lnTo>
                    <a:pt x="236" y="31"/>
                  </a:lnTo>
                  <a:lnTo>
                    <a:pt x="243" y="33"/>
                  </a:lnTo>
                  <a:lnTo>
                    <a:pt x="249" y="36"/>
                  </a:lnTo>
                  <a:lnTo>
                    <a:pt x="254" y="39"/>
                  </a:lnTo>
                  <a:lnTo>
                    <a:pt x="259" y="43"/>
                  </a:lnTo>
                  <a:lnTo>
                    <a:pt x="265" y="48"/>
                  </a:lnTo>
                  <a:lnTo>
                    <a:pt x="269" y="52"/>
                  </a:lnTo>
                  <a:lnTo>
                    <a:pt x="273" y="59"/>
                  </a:lnTo>
                  <a:lnTo>
                    <a:pt x="277" y="64"/>
                  </a:lnTo>
                  <a:lnTo>
                    <a:pt x="279" y="70"/>
                  </a:lnTo>
                  <a:lnTo>
                    <a:pt x="282" y="76"/>
                  </a:lnTo>
                  <a:lnTo>
                    <a:pt x="283" y="83"/>
                  </a:lnTo>
                  <a:lnTo>
                    <a:pt x="284" y="89"/>
                  </a:lnTo>
                  <a:lnTo>
                    <a:pt x="285" y="97"/>
                  </a:lnTo>
                  <a:lnTo>
                    <a:pt x="285" y="97"/>
                  </a:lnTo>
                  <a:lnTo>
                    <a:pt x="284" y="106"/>
                  </a:lnTo>
                  <a:lnTo>
                    <a:pt x="282" y="115"/>
                  </a:lnTo>
                  <a:lnTo>
                    <a:pt x="279" y="123"/>
                  </a:lnTo>
                  <a:lnTo>
                    <a:pt x="275" y="131"/>
                  </a:lnTo>
                  <a:lnTo>
                    <a:pt x="262" y="131"/>
                  </a:lnTo>
                  <a:lnTo>
                    <a:pt x="262" y="103"/>
                  </a:lnTo>
                  <a:lnTo>
                    <a:pt x="262" y="103"/>
                  </a:lnTo>
                  <a:lnTo>
                    <a:pt x="261" y="97"/>
                  </a:lnTo>
                  <a:lnTo>
                    <a:pt x="258" y="92"/>
                  </a:lnTo>
                  <a:lnTo>
                    <a:pt x="254" y="89"/>
                  </a:lnTo>
                  <a:lnTo>
                    <a:pt x="249" y="88"/>
                  </a:lnTo>
                  <a:lnTo>
                    <a:pt x="182" y="88"/>
                  </a:lnTo>
                  <a:lnTo>
                    <a:pt x="182" y="88"/>
                  </a:lnTo>
                  <a:lnTo>
                    <a:pt x="177" y="89"/>
                  </a:lnTo>
                  <a:lnTo>
                    <a:pt x="173" y="92"/>
                  </a:lnTo>
                  <a:lnTo>
                    <a:pt x="170" y="97"/>
                  </a:lnTo>
                  <a:lnTo>
                    <a:pt x="169" y="103"/>
                  </a:lnTo>
                  <a:lnTo>
                    <a:pt x="169" y="131"/>
                  </a:lnTo>
                  <a:lnTo>
                    <a:pt x="157" y="131"/>
                  </a:lnTo>
                  <a:lnTo>
                    <a:pt x="157" y="131"/>
                  </a:lnTo>
                  <a:lnTo>
                    <a:pt x="152" y="123"/>
                  </a:lnTo>
                  <a:lnTo>
                    <a:pt x="150" y="115"/>
                  </a:lnTo>
                  <a:lnTo>
                    <a:pt x="148" y="106"/>
                  </a:lnTo>
                  <a:lnTo>
                    <a:pt x="147" y="97"/>
                  </a:lnTo>
                  <a:lnTo>
                    <a:pt x="147" y="97"/>
                  </a:lnTo>
                  <a:lnTo>
                    <a:pt x="147" y="89"/>
                  </a:lnTo>
                  <a:lnTo>
                    <a:pt x="148" y="83"/>
                  </a:lnTo>
                  <a:lnTo>
                    <a:pt x="150" y="76"/>
                  </a:lnTo>
                  <a:lnTo>
                    <a:pt x="152" y="70"/>
                  </a:lnTo>
                  <a:lnTo>
                    <a:pt x="155" y="64"/>
                  </a:lnTo>
                  <a:lnTo>
                    <a:pt x="159" y="59"/>
                  </a:lnTo>
                  <a:lnTo>
                    <a:pt x="163" y="52"/>
                  </a:lnTo>
                  <a:lnTo>
                    <a:pt x="167" y="48"/>
                  </a:lnTo>
                  <a:lnTo>
                    <a:pt x="172" y="43"/>
                  </a:lnTo>
                  <a:lnTo>
                    <a:pt x="177" y="39"/>
                  </a:lnTo>
                  <a:lnTo>
                    <a:pt x="182" y="36"/>
                  </a:lnTo>
                  <a:lnTo>
                    <a:pt x="189" y="33"/>
                  </a:lnTo>
                  <a:lnTo>
                    <a:pt x="195" y="31"/>
                  </a:lnTo>
                  <a:lnTo>
                    <a:pt x="202" y="29"/>
                  </a:lnTo>
                  <a:lnTo>
                    <a:pt x="209" y="28"/>
                  </a:lnTo>
                  <a:lnTo>
                    <a:pt x="215" y="28"/>
                  </a:lnTo>
                  <a:lnTo>
                    <a:pt x="215" y="28"/>
                  </a:lnTo>
                  <a:close/>
                  <a:moveTo>
                    <a:pt x="235" y="116"/>
                  </a:moveTo>
                  <a:lnTo>
                    <a:pt x="235" y="175"/>
                  </a:lnTo>
                  <a:lnTo>
                    <a:pt x="197" y="175"/>
                  </a:lnTo>
                  <a:lnTo>
                    <a:pt x="197" y="116"/>
                  </a:lnTo>
                  <a:lnTo>
                    <a:pt x="235" y="116"/>
                  </a:lnTo>
                  <a:close/>
                  <a:moveTo>
                    <a:pt x="28" y="384"/>
                  </a:moveTo>
                  <a:lnTo>
                    <a:pt x="28" y="384"/>
                  </a:lnTo>
                  <a:lnTo>
                    <a:pt x="29" y="365"/>
                  </a:lnTo>
                  <a:lnTo>
                    <a:pt x="32" y="346"/>
                  </a:lnTo>
                  <a:lnTo>
                    <a:pt x="36" y="328"/>
                  </a:lnTo>
                  <a:lnTo>
                    <a:pt x="43" y="311"/>
                  </a:lnTo>
                  <a:lnTo>
                    <a:pt x="50" y="294"/>
                  </a:lnTo>
                  <a:lnTo>
                    <a:pt x="59" y="279"/>
                  </a:lnTo>
                  <a:lnTo>
                    <a:pt x="71" y="265"/>
                  </a:lnTo>
                  <a:lnTo>
                    <a:pt x="83" y="251"/>
                  </a:lnTo>
                  <a:lnTo>
                    <a:pt x="96" y="239"/>
                  </a:lnTo>
                  <a:lnTo>
                    <a:pt x="111" y="229"/>
                  </a:lnTo>
                  <a:lnTo>
                    <a:pt x="126" y="219"/>
                  </a:lnTo>
                  <a:lnTo>
                    <a:pt x="143" y="211"/>
                  </a:lnTo>
                  <a:lnTo>
                    <a:pt x="160" y="204"/>
                  </a:lnTo>
                  <a:lnTo>
                    <a:pt x="177" y="200"/>
                  </a:lnTo>
                  <a:lnTo>
                    <a:pt x="197" y="197"/>
                  </a:lnTo>
                  <a:lnTo>
                    <a:pt x="215" y="196"/>
                  </a:lnTo>
                  <a:lnTo>
                    <a:pt x="215" y="196"/>
                  </a:lnTo>
                  <a:lnTo>
                    <a:pt x="235" y="197"/>
                  </a:lnTo>
                  <a:lnTo>
                    <a:pt x="253" y="200"/>
                  </a:lnTo>
                  <a:lnTo>
                    <a:pt x="272" y="204"/>
                  </a:lnTo>
                  <a:lnTo>
                    <a:pt x="288" y="211"/>
                  </a:lnTo>
                  <a:lnTo>
                    <a:pt x="304" y="219"/>
                  </a:lnTo>
                  <a:lnTo>
                    <a:pt x="321" y="229"/>
                  </a:lnTo>
                  <a:lnTo>
                    <a:pt x="335" y="239"/>
                  </a:lnTo>
                  <a:lnTo>
                    <a:pt x="349" y="251"/>
                  </a:lnTo>
                  <a:lnTo>
                    <a:pt x="360" y="265"/>
                  </a:lnTo>
                  <a:lnTo>
                    <a:pt x="371" y="279"/>
                  </a:lnTo>
                  <a:lnTo>
                    <a:pt x="380" y="294"/>
                  </a:lnTo>
                  <a:lnTo>
                    <a:pt x="389" y="311"/>
                  </a:lnTo>
                  <a:lnTo>
                    <a:pt x="395" y="328"/>
                  </a:lnTo>
                  <a:lnTo>
                    <a:pt x="400" y="346"/>
                  </a:lnTo>
                  <a:lnTo>
                    <a:pt x="402" y="365"/>
                  </a:lnTo>
                  <a:lnTo>
                    <a:pt x="403" y="384"/>
                  </a:lnTo>
                  <a:lnTo>
                    <a:pt x="403" y="384"/>
                  </a:lnTo>
                  <a:lnTo>
                    <a:pt x="402" y="403"/>
                  </a:lnTo>
                  <a:lnTo>
                    <a:pt x="400" y="422"/>
                  </a:lnTo>
                  <a:lnTo>
                    <a:pt x="395" y="440"/>
                  </a:lnTo>
                  <a:lnTo>
                    <a:pt x="389" y="456"/>
                  </a:lnTo>
                  <a:lnTo>
                    <a:pt x="380" y="473"/>
                  </a:lnTo>
                  <a:lnTo>
                    <a:pt x="371" y="489"/>
                  </a:lnTo>
                  <a:lnTo>
                    <a:pt x="360" y="504"/>
                  </a:lnTo>
                  <a:lnTo>
                    <a:pt x="349" y="517"/>
                  </a:lnTo>
                  <a:lnTo>
                    <a:pt x="335" y="528"/>
                  </a:lnTo>
                  <a:lnTo>
                    <a:pt x="321" y="539"/>
                  </a:lnTo>
                  <a:lnTo>
                    <a:pt x="304" y="549"/>
                  </a:lnTo>
                  <a:lnTo>
                    <a:pt x="288" y="557"/>
                  </a:lnTo>
                  <a:lnTo>
                    <a:pt x="272" y="563"/>
                  </a:lnTo>
                  <a:lnTo>
                    <a:pt x="253" y="568"/>
                  </a:lnTo>
                  <a:lnTo>
                    <a:pt x="235" y="570"/>
                  </a:lnTo>
                  <a:lnTo>
                    <a:pt x="215" y="571"/>
                  </a:lnTo>
                  <a:lnTo>
                    <a:pt x="215" y="571"/>
                  </a:lnTo>
                  <a:lnTo>
                    <a:pt x="197" y="570"/>
                  </a:lnTo>
                  <a:lnTo>
                    <a:pt x="177" y="568"/>
                  </a:lnTo>
                  <a:lnTo>
                    <a:pt x="160" y="563"/>
                  </a:lnTo>
                  <a:lnTo>
                    <a:pt x="143" y="557"/>
                  </a:lnTo>
                  <a:lnTo>
                    <a:pt x="126" y="549"/>
                  </a:lnTo>
                  <a:lnTo>
                    <a:pt x="111" y="539"/>
                  </a:lnTo>
                  <a:lnTo>
                    <a:pt x="96" y="528"/>
                  </a:lnTo>
                  <a:lnTo>
                    <a:pt x="83" y="517"/>
                  </a:lnTo>
                  <a:lnTo>
                    <a:pt x="71" y="504"/>
                  </a:lnTo>
                  <a:lnTo>
                    <a:pt x="59" y="489"/>
                  </a:lnTo>
                  <a:lnTo>
                    <a:pt x="50" y="473"/>
                  </a:lnTo>
                  <a:lnTo>
                    <a:pt x="43" y="456"/>
                  </a:lnTo>
                  <a:lnTo>
                    <a:pt x="36" y="440"/>
                  </a:lnTo>
                  <a:lnTo>
                    <a:pt x="32" y="422"/>
                  </a:lnTo>
                  <a:lnTo>
                    <a:pt x="29" y="403"/>
                  </a:lnTo>
                  <a:lnTo>
                    <a:pt x="28" y="384"/>
                  </a:lnTo>
                  <a:lnTo>
                    <a:pt x="28"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4"/>
            <p:cNvSpPr>
              <a:spLocks/>
            </p:cNvSpPr>
            <p:nvPr/>
          </p:nvSpPr>
          <p:spPr bwMode="auto">
            <a:xfrm>
              <a:off x="947738" y="4621213"/>
              <a:ext cx="139700" cy="141288"/>
            </a:xfrm>
            <a:custGeom>
              <a:avLst/>
              <a:gdLst>
                <a:gd name="T0" fmla="*/ 47 w 88"/>
                <a:gd name="T1" fmla="*/ 86 h 89"/>
                <a:gd name="T2" fmla="*/ 47 w 88"/>
                <a:gd name="T3" fmla="*/ 86 h 89"/>
                <a:gd name="T4" fmla="*/ 51 w 88"/>
                <a:gd name="T5" fmla="*/ 88 h 89"/>
                <a:gd name="T6" fmla="*/ 56 w 88"/>
                <a:gd name="T7" fmla="*/ 89 h 89"/>
                <a:gd name="T8" fmla="*/ 56 w 88"/>
                <a:gd name="T9" fmla="*/ 89 h 89"/>
                <a:gd name="T10" fmla="*/ 59 w 88"/>
                <a:gd name="T11" fmla="*/ 89 h 89"/>
                <a:gd name="T12" fmla="*/ 62 w 88"/>
                <a:gd name="T13" fmla="*/ 88 h 89"/>
                <a:gd name="T14" fmla="*/ 64 w 88"/>
                <a:gd name="T15" fmla="*/ 86 h 89"/>
                <a:gd name="T16" fmla="*/ 66 w 88"/>
                <a:gd name="T17" fmla="*/ 84 h 89"/>
                <a:gd name="T18" fmla="*/ 84 w 88"/>
                <a:gd name="T19" fmla="*/ 62 h 89"/>
                <a:gd name="T20" fmla="*/ 84 w 88"/>
                <a:gd name="T21" fmla="*/ 62 h 89"/>
                <a:gd name="T22" fmla="*/ 88 w 88"/>
                <a:gd name="T23" fmla="*/ 57 h 89"/>
                <a:gd name="T24" fmla="*/ 88 w 88"/>
                <a:gd name="T25" fmla="*/ 53 h 89"/>
                <a:gd name="T26" fmla="*/ 87 w 88"/>
                <a:gd name="T27" fmla="*/ 48 h 89"/>
                <a:gd name="T28" fmla="*/ 83 w 88"/>
                <a:gd name="T29" fmla="*/ 44 h 89"/>
                <a:gd name="T30" fmla="*/ 42 w 88"/>
                <a:gd name="T31" fmla="*/ 4 h 89"/>
                <a:gd name="T32" fmla="*/ 42 w 88"/>
                <a:gd name="T33" fmla="*/ 4 h 89"/>
                <a:gd name="T34" fmla="*/ 37 w 88"/>
                <a:gd name="T35" fmla="*/ 1 h 89"/>
                <a:gd name="T36" fmla="*/ 35 w 88"/>
                <a:gd name="T37" fmla="*/ 0 h 89"/>
                <a:gd name="T38" fmla="*/ 32 w 88"/>
                <a:gd name="T39" fmla="*/ 0 h 89"/>
                <a:gd name="T40" fmla="*/ 32 w 88"/>
                <a:gd name="T41" fmla="*/ 0 h 89"/>
                <a:gd name="T42" fmla="*/ 26 w 88"/>
                <a:gd name="T43" fmla="*/ 1 h 89"/>
                <a:gd name="T44" fmla="*/ 22 w 88"/>
                <a:gd name="T45" fmla="*/ 5 h 89"/>
                <a:gd name="T46" fmla="*/ 3 w 88"/>
                <a:gd name="T47" fmla="*/ 26 h 89"/>
                <a:gd name="T48" fmla="*/ 3 w 88"/>
                <a:gd name="T49" fmla="*/ 26 h 89"/>
                <a:gd name="T50" fmla="*/ 1 w 88"/>
                <a:gd name="T51" fmla="*/ 31 h 89"/>
                <a:gd name="T52" fmla="*/ 0 w 88"/>
                <a:gd name="T53" fmla="*/ 36 h 89"/>
                <a:gd name="T54" fmla="*/ 2 w 88"/>
                <a:gd name="T55" fmla="*/ 42 h 89"/>
                <a:gd name="T56" fmla="*/ 6 w 88"/>
                <a:gd name="T57" fmla="*/ 46 h 89"/>
                <a:gd name="T58" fmla="*/ 6 w 88"/>
                <a:gd name="T59" fmla="*/ 46 h 89"/>
                <a:gd name="T60" fmla="*/ 11 w 88"/>
                <a:gd name="T61" fmla="*/ 49 h 89"/>
                <a:gd name="T62" fmla="*/ 16 w 88"/>
                <a:gd name="T63" fmla="*/ 49 h 89"/>
                <a:gd name="T64" fmla="*/ 21 w 88"/>
                <a:gd name="T65" fmla="*/ 48 h 89"/>
                <a:gd name="T66" fmla="*/ 25 w 88"/>
                <a:gd name="T67" fmla="*/ 45 h 89"/>
                <a:gd name="T68" fmla="*/ 34 w 88"/>
                <a:gd name="T69" fmla="*/ 33 h 89"/>
                <a:gd name="T70" fmla="*/ 55 w 88"/>
                <a:gd name="T71" fmla="*/ 54 h 89"/>
                <a:gd name="T72" fmla="*/ 44 w 88"/>
                <a:gd name="T73" fmla="*/ 66 h 89"/>
                <a:gd name="T74" fmla="*/ 44 w 88"/>
                <a:gd name="T75" fmla="*/ 66 h 89"/>
                <a:gd name="T76" fmla="*/ 42 w 88"/>
                <a:gd name="T77" fmla="*/ 71 h 89"/>
                <a:gd name="T78" fmla="*/ 41 w 88"/>
                <a:gd name="T79" fmla="*/ 76 h 89"/>
                <a:gd name="T80" fmla="*/ 43 w 88"/>
                <a:gd name="T81" fmla="*/ 82 h 89"/>
                <a:gd name="T82" fmla="*/ 47 w 88"/>
                <a:gd name="T83" fmla="*/ 86 h 89"/>
                <a:gd name="T84" fmla="*/ 47 w 88"/>
                <a:gd name="T85"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9">
                  <a:moveTo>
                    <a:pt x="47" y="86"/>
                  </a:moveTo>
                  <a:lnTo>
                    <a:pt x="47" y="86"/>
                  </a:lnTo>
                  <a:lnTo>
                    <a:pt x="51" y="88"/>
                  </a:lnTo>
                  <a:lnTo>
                    <a:pt x="56" y="89"/>
                  </a:lnTo>
                  <a:lnTo>
                    <a:pt x="56" y="89"/>
                  </a:lnTo>
                  <a:lnTo>
                    <a:pt x="59" y="89"/>
                  </a:lnTo>
                  <a:lnTo>
                    <a:pt x="62" y="88"/>
                  </a:lnTo>
                  <a:lnTo>
                    <a:pt x="64" y="86"/>
                  </a:lnTo>
                  <a:lnTo>
                    <a:pt x="66" y="84"/>
                  </a:lnTo>
                  <a:lnTo>
                    <a:pt x="84" y="62"/>
                  </a:lnTo>
                  <a:lnTo>
                    <a:pt x="84" y="62"/>
                  </a:lnTo>
                  <a:lnTo>
                    <a:pt x="88" y="57"/>
                  </a:lnTo>
                  <a:lnTo>
                    <a:pt x="88" y="53"/>
                  </a:lnTo>
                  <a:lnTo>
                    <a:pt x="87" y="48"/>
                  </a:lnTo>
                  <a:lnTo>
                    <a:pt x="83" y="44"/>
                  </a:lnTo>
                  <a:lnTo>
                    <a:pt x="42" y="4"/>
                  </a:lnTo>
                  <a:lnTo>
                    <a:pt x="42" y="4"/>
                  </a:lnTo>
                  <a:lnTo>
                    <a:pt x="37" y="1"/>
                  </a:lnTo>
                  <a:lnTo>
                    <a:pt x="35" y="0"/>
                  </a:lnTo>
                  <a:lnTo>
                    <a:pt x="32" y="0"/>
                  </a:lnTo>
                  <a:lnTo>
                    <a:pt x="32" y="0"/>
                  </a:lnTo>
                  <a:lnTo>
                    <a:pt x="26" y="1"/>
                  </a:lnTo>
                  <a:lnTo>
                    <a:pt x="22" y="5"/>
                  </a:lnTo>
                  <a:lnTo>
                    <a:pt x="3" y="26"/>
                  </a:lnTo>
                  <a:lnTo>
                    <a:pt x="3" y="26"/>
                  </a:lnTo>
                  <a:lnTo>
                    <a:pt x="1" y="31"/>
                  </a:lnTo>
                  <a:lnTo>
                    <a:pt x="0" y="36"/>
                  </a:lnTo>
                  <a:lnTo>
                    <a:pt x="2" y="42"/>
                  </a:lnTo>
                  <a:lnTo>
                    <a:pt x="6" y="46"/>
                  </a:lnTo>
                  <a:lnTo>
                    <a:pt x="6" y="46"/>
                  </a:lnTo>
                  <a:lnTo>
                    <a:pt x="11" y="49"/>
                  </a:lnTo>
                  <a:lnTo>
                    <a:pt x="16" y="49"/>
                  </a:lnTo>
                  <a:lnTo>
                    <a:pt x="21" y="48"/>
                  </a:lnTo>
                  <a:lnTo>
                    <a:pt x="25" y="45"/>
                  </a:lnTo>
                  <a:lnTo>
                    <a:pt x="34" y="33"/>
                  </a:lnTo>
                  <a:lnTo>
                    <a:pt x="55" y="54"/>
                  </a:lnTo>
                  <a:lnTo>
                    <a:pt x="44" y="66"/>
                  </a:lnTo>
                  <a:lnTo>
                    <a:pt x="44" y="66"/>
                  </a:lnTo>
                  <a:lnTo>
                    <a:pt x="42" y="71"/>
                  </a:lnTo>
                  <a:lnTo>
                    <a:pt x="41" y="76"/>
                  </a:lnTo>
                  <a:lnTo>
                    <a:pt x="43" y="82"/>
                  </a:lnTo>
                  <a:lnTo>
                    <a:pt x="47" y="86"/>
                  </a:lnTo>
                  <a:lnTo>
                    <a:pt x="47"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5"/>
            <p:cNvSpPr>
              <a:spLocks/>
            </p:cNvSpPr>
            <p:nvPr/>
          </p:nvSpPr>
          <p:spPr bwMode="auto">
            <a:xfrm>
              <a:off x="411163" y="4621213"/>
              <a:ext cx="141288" cy="142875"/>
            </a:xfrm>
            <a:custGeom>
              <a:avLst/>
              <a:gdLst>
                <a:gd name="T0" fmla="*/ 65 w 89"/>
                <a:gd name="T1" fmla="*/ 46 h 90"/>
                <a:gd name="T2" fmla="*/ 65 w 89"/>
                <a:gd name="T3" fmla="*/ 46 h 90"/>
                <a:gd name="T4" fmla="*/ 70 w 89"/>
                <a:gd name="T5" fmla="*/ 49 h 90"/>
                <a:gd name="T6" fmla="*/ 75 w 89"/>
                <a:gd name="T7" fmla="*/ 50 h 90"/>
                <a:gd name="T8" fmla="*/ 75 w 89"/>
                <a:gd name="T9" fmla="*/ 50 h 90"/>
                <a:gd name="T10" fmla="*/ 80 w 89"/>
                <a:gd name="T11" fmla="*/ 50 h 90"/>
                <a:gd name="T12" fmla="*/ 85 w 89"/>
                <a:gd name="T13" fmla="*/ 47 h 90"/>
                <a:gd name="T14" fmla="*/ 85 w 89"/>
                <a:gd name="T15" fmla="*/ 47 h 90"/>
                <a:gd name="T16" fmla="*/ 88 w 89"/>
                <a:gd name="T17" fmla="*/ 43 h 90"/>
                <a:gd name="T18" fmla="*/ 89 w 89"/>
                <a:gd name="T19" fmla="*/ 37 h 90"/>
                <a:gd name="T20" fmla="*/ 89 w 89"/>
                <a:gd name="T21" fmla="*/ 37 h 90"/>
                <a:gd name="T22" fmla="*/ 89 w 89"/>
                <a:gd name="T23" fmla="*/ 31 h 90"/>
                <a:gd name="T24" fmla="*/ 86 w 89"/>
                <a:gd name="T25" fmla="*/ 27 h 90"/>
                <a:gd name="T26" fmla="*/ 67 w 89"/>
                <a:gd name="T27" fmla="*/ 5 h 90"/>
                <a:gd name="T28" fmla="*/ 67 w 89"/>
                <a:gd name="T29" fmla="*/ 5 h 90"/>
                <a:gd name="T30" fmla="*/ 63 w 89"/>
                <a:gd name="T31" fmla="*/ 2 h 90"/>
                <a:gd name="T32" fmla="*/ 56 w 89"/>
                <a:gd name="T33" fmla="*/ 0 h 90"/>
                <a:gd name="T34" fmla="*/ 56 w 89"/>
                <a:gd name="T35" fmla="*/ 0 h 90"/>
                <a:gd name="T36" fmla="*/ 51 w 89"/>
                <a:gd name="T37" fmla="*/ 1 h 90"/>
                <a:gd name="T38" fmla="*/ 46 w 89"/>
                <a:gd name="T39" fmla="*/ 4 h 90"/>
                <a:gd name="T40" fmla="*/ 4 w 89"/>
                <a:gd name="T41" fmla="*/ 43 h 90"/>
                <a:gd name="T42" fmla="*/ 4 w 89"/>
                <a:gd name="T43" fmla="*/ 43 h 90"/>
                <a:gd name="T44" fmla="*/ 1 w 89"/>
                <a:gd name="T45" fmla="*/ 48 h 90"/>
                <a:gd name="T46" fmla="*/ 0 w 89"/>
                <a:gd name="T47" fmla="*/ 53 h 90"/>
                <a:gd name="T48" fmla="*/ 0 w 89"/>
                <a:gd name="T49" fmla="*/ 58 h 90"/>
                <a:gd name="T50" fmla="*/ 3 w 89"/>
                <a:gd name="T51" fmla="*/ 62 h 90"/>
                <a:gd name="T52" fmla="*/ 23 w 89"/>
                <a:gd name="T53" fmla="*/ 85 h 90"/>
                <a:gd name="T54" fmla="*/ 23 w 89"/>
                <a:gd name="T55" fmla="*/ 85 h 90"/>
                <a:gd name="T56" fmla="*/ 23 w 89"/>
                <a:gd name="T57" fmla="*/ 85 h 90"/>
                <a:gd name="T58" fmla="*/ 25 w 89"/>
                <a:gd name="T59" fmla="*/ 87 h 90"/>
                <a:gd name="T60" fmla="*/ 28 w 89"/>
                <a:gd name="T61" fmla="*/ 89 h 90"/>
                <a:gd name="T62" fmla="*/ 31 w 89"/>
                <a:gd name="T63" fmla="*/ 90 h 90"/>
                <a:gd name="T64" fmla="*/ 33 w 89"/>
                <a:gd name="T65" fmla="*/ 90 h 90"/>
                <a:gd name="T66" fmla="*/ 33 w 89"/>
                <a:gd name="T67" fmla="*/ 90 h 90"/>
                <a:gd name="T68" fmla="*/ 38 w 89"/>
                <a:gd name="T69" fmla="*/ 89 h 90"/>
                <a:gd name="T70" fmla="*/ 42 w 89"/>
                <a:gd name="T71" fmla="*/ 87 h 90"/>
                <a:gd name="T72" fmla="*/ 42 w 89"/>
                <a:gd name="T73" fmla="*/ 87 h 90"/>
                <a:gd name="T74" fmla="*/ 46 w 89"/>
                <a:gd name="T75" fmla="*/ 82 h 90"/>
                <a:gd name="T76" fmla="*/ 47 w 89"/>
                <a:gd name="T77" fmla="*/ 76 h 90"/>
                <a:gd name="T78" fmla="*/ 46 w 89"/>
                <a:gd name="T79" fmla="*/ 71 h 90"/>
                <a:gd name="T80" fmla="*/ 44 w 89"/>
                <a:gd name="T81" fmla="*/ 66 h 90"/>
                <a:gd name="T82" fmla="*/ 33 w 89"/>
                <a:gd name="T83" fmla="*/ 54 h 90"/>
                <a:gd name="T84" fmla="*/ 55 w 89"/>
                <a:gd name="T85" fmla="*/ 33 h 90"/>
                <a:gd name="T86" fmla="*/ 65 w 89"/>
                <a:gd name="T87" fmla="*/ 4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90">
                  <a:moveTo>
                    <a:pt x="65" y="46"/>
                  </a:moveTo>
                  <a:lnTo>
                    <a:pt x="65" y="46"/>
                  </a:lnTo>
                  <a:lnTo>
                    <a:pt x="70" y="49"/>
                  </a:lnTo>
                  <a:lnTo>
                    <a:pt x="75" y="50"/>
                  </a:lnTo>
                  <a:lnTo>
                    <a:pt x="75" y="50"/>
                  </a:lnTo>
                  <a:lnTo>
                    <a:pt x="80" y="50"/>
                  </a:lnTo>
                  <a:lnTo>
                    <a:pt x="85" y="47"/>
                  </a:lnTo>
                  <a:lnTo>
                    <a:pt x="85" y="47"/>
                  </a:lnTo>
                  <a:lnTo>
                    <a:pt x="88" y="43"/>
                  </a:lnTo>
                  <a:lnTo>
                    <a:pt x="89" y="37"/>
                  </a:lnTo>
                  <a:lnTo>
                    <a:pt x="89" y="37"/>
                  </a:lnTo>
                  <a:lnTo>
                    <a:pt x="89" y="31"/>
                  </a:lnTo>
                  <a:lnTo>
                    <a:pt x="86" y="27"/>
                  </a:lnTo>
                  <a:lnTo>
                    <a:pt x="67" y="5"/>
                  </a:lnTo>
                  <a:lnTo>
                    <a:pt x="67" y="5"/>
                  </a:lnTo>
                  <a:lnTo>
                    <a:pt x="63" y="2"/>
                  </a:lnTo>
                  <a:lnTo>
                    <a:pt x="56" y="0"/>
                  </a:lnTo>
                  <a:lnTo>
                    <a:pt x="56" y="0"/>
                  </a:lnTo>
                  <a:lnTo>
                    <a:pt x="51" y="1"/>
                  </a:lnTo>
                  <a:lnTo>
                    <a:pt x="46" y="4"/>
                  </a:lnTo>
                  <a:lnTo>
                    <a:pt x="4" y="43"/>
                  </a:lnTo>
                  <a:lnTo>
                    <a:pt x="4" y="43"/>
                  </a:lnTo>
                  <a:lnTo>
                    <a:pt x="1" y="48"/>
                  </a:lnTo>
                  <a:lnTo>
                    <a:pt x="0" y="53"/>
                  </a:lnTo>
                  <a:lnTo>
                    <a:pt x="0" y="58"/>
                  </a:lnTo>
                  <a:lnTo>
                    <a:pt x="3" y="62"/>
                  </a:lnTo>
                  <a:lnTo>
                    <a:pt x="23" y="85"/>
                  </a:lnTo>
                  <a:lnTo>
                    <a:pt x="23" y="85"/>
                  </a:lnTo>
                  <a:lnTo>
                    <a:pt x="23" y="85"/>
                  </a:lnTo>
                  <a:lnTo>
                    <a:pt x="25" y="87"/>
                  </a:lnTo>
                  <a:lnTo>
                    <a:pt x="28" y="89"/>
                  </a:lnTo>
                  <a:lnTo>
                    <a:pt x="31" y="90"/>
                  </a:lnTo>
                  <a:lnTo>
                    <a:pt x="33" y="90"/>
                  </a:lnTo>
                  <a:lnTo>
                    <a:pt x="33" y="90"/>
                  </a:lnTo>
                  <a:lnTo>
                    <a:pt x="38" y="89"/>
                  </a:lnTo>
                  <a:lnTo>
                    <a:pt x="42" y="87"/>
                  </a:lnTo>
                  <a:lnTo>
                    <a:pt x="42" y="87"/>
                  </a:lnTo>
                  <a:lnTo>
                    <a:pt x="46" y="82"/>
                  </a:lnTo>
                  <a:lnTo>
                    <a:pt x="47" y="76"/>
                  </a:lnTo>
                  <a:lnTo>
                    <a:pt x="46" y="71"/>
                  </a:lnTo>
                  <a:lnTo>
                    <a:pt x="44" y="66"/>
                  </a:lnTo>
                  <a:lnTo>
                    <a:pt x="33" y="54"/>
                  </a:lnTo>
                  <a:lnTo>
                    <a:pt x="55" y="33"/>
                  </a:lnTo>
                  <a:lnTo>
                    <a:pt x="6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0" name="Straight Connector 39"/>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97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0" y="24383"/>
            <a:ext cx="9152596" cy="5127435"/>
          </a:xfrm>
          <a:prstGeom prst="rect">
            <a:avLst/>
          </a:prstGeom>
        </p:spPr>
      </p:pic>
      <p:sp>
        <p:nvSpPr>
          <p:cNvPr id="5" name="Rectangle 4"/>
          <p:cNvSpPr/>
          <p:nvPr/>
        </p:nvSpPr>
        <p:spPr>
          <a:xfrm>
            <a:off x="-9763" y="989620"/>
            <a:ext cx="9153763" cy="4174391"/>
          </a:xfrm>
          <a:prstGeom prst="rect">
            <a:avLst/>
          </a:prstGeom>
          <a:solidFill>
            <a:schemeClr val="tx1">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0" y="-2542"/>
            <a:ext cx="9151135" cy="963272"/>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21269" y="129495"/>
            <a:ext cx="9154634" cy="707886"/>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4000" b="1">
                <a:solidFill>
                  <a:schemeClr val="bg1"/>
                </a:solidFill>
                <a:latin typeface="Century Gothic" charset="0"/>
                <a:ea typeface="Century Gothic" charset="0"/>
                <a:cs typeface="Century Gothic" charset="0"/>
              </a:rPr>
              <a:t>Protein intake pattern</a:t>
            </a:r>
            <a:endParaRPr lang="en-US" sz="4000">
              <a:solidFill>
                <a:schemeClr val="bg1"/>
              </a:solidFill>
              <a:latin typeface="Century Gothic" charset="0"/>
              <a:ea typeface="Century Gothic" charset="0"/>
              <a:cs typeface="Century Gothic" charset="0"/>
            </a:endParaRPr>
          </a:p>
        </p:txBody>
      </p:sp>
      <p:cxnSp>
        <p:nvCxnSpPr>
          <p:cNvPr id="54" name="Straight Connector 53"/>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135" y="963236"/>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3" idx="1"/>
            <a:endCxn id="15" idx="3"/>
          </p:cNvCxnSpPr>
          <p:nvPr/>
        </p:nvCxnSpPr>
        <p:spPr>
          <a:xfrm>
            <a:off x="2297100" y="3610215"/>
            <a:ext cx="4588267" cy="0"/>
          </a:xfrm>
          <a:prstGeom prst="line">
            <a:avLst/>
          </a:prstGeom>
          <a:ln w="28575">
            <a:solidFill>
              <a:schemeClr val="bg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1690479" y="2501135"/>
            <a:ext cx="1504462" cy="1467951"/>
            <a:chOff x="1758864" y="2718334"/>
            <a:chExt cx="1367693" cy="1334501"/>
          </a:xfrm>
        </p:grpSpPr>
        <p:sp>
          <p:nvSpPr>
            <p:cNvPr id="9" name="Hexagon 8"/>
            <p:cNvSpPr/>
            <p:nvPr/>
          </p:nvSpPr>
          <p:spPr>
            <a:xfrm rot="5400000">
              <a:off x="2106862" y="3431723"/>
              <a:ext cx="667120" cy="57510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r="77002" b="-6141"/>
            <a:stretch/>
          </p:blipFill>
          <p:spPr>
            <a:xfrm>
              <a:off x="2310338" y="3528203"/>
              <a:ext cx="284773" cy="396770"/>
            </a:xfrm>
            <a:prstGeom prst="rect">
              <a:avLst/>
            </a:prstGeom>
          </p:spPr>
        </p:pic>
        <p:grpSp>
          <p:nvGrpSpPr>
            <p:cNvPr id="17" name="Group 16"/>
            <p:cNvGrpSpPr/>
            <p:nvPr/>
          </p:nvGrpSpPr>
          <p:grpSpPr>
            <a:xfrm>
              <a:off x="1915174" y="3073573"/>
              <a:ext cx="1062892" cy="312616"/>
              <a:chOff x="844063" y="1680785"/>
              <a:chExt cx="1062892" cy="312616"/>
            </a:xfrm>
          </p:grpSpPr>
          <p:cxnSp>
            <p:nvCxnSpPr>
              <p:cNvPr id="18" name="Straight Connector 17"/>
              <p:cNvCxnSpPr/>
              <p:nvPr/>
            </p:nvCxnSpPr>
            <p:spPr>
              <a:xfrm>
                <a:off x="844063" y="1680785"/>
                <a:ext cx="1062892" cy="0"/>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75277" y="1688123"/>
                <a:ext cx="464" cy="305278"/>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758864" y="2718334"/>
              <a:ext cx="1367693" cy="338554"/>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600" b="1">
                  <a:solidFill>
                    <a:srgbClr val="FFD00D"/>
                  </a:solidFill>
                  <a:latin typeface="Century Gothic" charset="0"/>
                  <a:ea typeface="Century Gothic" charset="0"/>
                  <a:cs typeface="Century Gothic" charset="0"/>
                </a:rPr>
                <a:t>1.5 hours</a:t>
              </a:r>
            </a:p>
          </p:txBody>
        </p:sp>
      </p:grpSp>
      <p:grpSp>
        <p:nvGrpSpPr>
          <p:cNvPr id="92" name="Group 91"/>
          <p:cNvGrpSpPr/>
          <p:nvPr/>
        </p:nvGrpSpPr>
        <p:grpSpPr>
          <a:xfrm>
            <a:off x="3831894" y="2501135"/>
            <a:ext cx="1504462" cy="1467951"/>
            <a:chOff x="3900279" y="2718334"/>
            <a:chExt cx="1367693" cy="1334501"/>
          </a:xfrm>
        </p:grpSpPr>
        <p:sp>
          <p:nvSpPr>
            <p:cNvPr id="10" name="Hexagon 9"/>
            <p:cNvSpPr/>
            <p:nvPr/>
          </p:nvSpPr>
          <p:spPr>
            <a:xfrm rot="5400000">
              <a:off x="4248278" y="3431723"/>
              <a:ext cx="667120" cy="57510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23353" r="51756" b="-6141"/>
            <a:stretch/>
          </p:blipFill>
          <p:spPr>
            <a:xfrm>
              <a:off x="4443938" y="3528203"/>
              <a:ext cx="308219" cy="396770"/>
            </a:xfrm>
            <a:prstGeom prst="rect">
              <a:avLst/>
            </a:prstGeom>
          </p:spPr>
        </p:pic>
        <p:grpSp>
          <p:nvGrpSpPr>
            <p:cNvPr id="21" name="Group 20"/>
            <p:cNvGrpSpPr/>
            <p:nvPr/>
          </p:nvGrpSpPr>
          <p:grpSpPr>
            <a:xfrm>
              <a:off x="4056589" y="3073573"/>
              <a:ext cx="1062892" cy="312616"/>
              <a:chOff x="844063" y="1680785"/>
              <a:chExt cx="1062892" cy="312616"/>
            </a:xfrm>
          </p:grpSpPr>
          <p:cxnSp>
            <p:nvCxnSpPr>
              <p:cNvPr id="22" name="Straight Connector 21"/>
              <p:cNvCxnSpPr/>
              <p:nvPr/>
            </p:nvCxnSpPr>
            <p:spPr>
              <a:xfrm>
                <a:off x="844063" y="1680785"/>
                <a:ext cx="1062892" cy="0"/>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75277" y="1688123"/>
                <a:ext cx="464" cy="305278"/>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3900279" y="2718334"/>
              <a:ext cx="1367693" cy="307776"/>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600" b="1">
                  <a:solidFill>
                    <a:srgbClr val="FFD00D"/>
                  </a:solidFill>
                  <a:latin typeface="Century Gothic" charset="0"/>
                  <a:ea typeface="Century Gothic" charset="0"/>
                  <a:cs typeface="Century Gothic" charset="0"/>
                </a:rPr>
                <a:t>3 hours</a:t>
              </a:r>
            </a:p>
          </p:txBody>
        </p:sp>
      </p:grpSp>
      <p:grpSp>
        <p:nvGrpSpPr>
          <p:cNvPr id="93" name="Group 92"/>
          <p:cNvGrpSpPr/>
          <p:nvPr/>
        </p:nvGrpSpPr>
        <p:grpSpPr>
          <a:xfrm>
            <a:off x="5965494" y="2501135"/>
            <a:ext cx="1504462" cy="1467952"/>
            <a:chOff x="6033879" y="2718334"/>
            <a:chExt cx="1367693" cy="1334502"/>
          </a:xfrm>
        </p:grpSpPr>
        <p:sp>
          <p:nvSpPr>
            <p:cNvPr id="11" name="Hexagon 10"/>
            <p:cNvSpPr/>
            <p:nvPr/>
          </p:nvSpPr>
          <p:spPr>
            <a:xfrm rot="5400000">
              <a:off x="6389694" y="3431724"/>
              <a:ext cx="667120" cy="575103"/>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l="49861" r="25248" b="-6141"/>
            <a:stretch/>
          </p:blipFill>
          <p:spPr>
            <a:xfrm>
              <a:off x="6561908" y="3528203"/>
              <a:ext cx="308219" cy="396770"/>
            </a:xfrm>
            <a:prstGeom prst="rect">
              <a:avLst/>
            </a:prstGeom>
          </p:spPr>
        </p:pic>
        <p:grpSp>
          <p:nvGrpSpPr>
            <p:cNvPr id="25" name="Group 24"/>
            <p:cNvGrpSpPr/>
            <p:nvPr/>
          </p:nvGrpSpPr>
          <p:grpSpPr>
            <a:xfrm>
              <a:off x="6190189" y="3073573"/>
              <a:ext cx="1062892" cy="312616"/>
              <a:chOff x="844063" y="1680785"/>
              <a:chExt cx="1062892" cy="312616"/>
            </a:xfrm>
          </p:grpSpPr>
          <p:cxnSp>
            <p:nvCxnSpPr>
              <p:cNvPr id="26" name="Straight Connector 25"/>
              <p:cNvCxnSpPr/>
              <p:nvPr/>
            </p:nvCxnSpPr>
            <p:spPr>
              <a:xfrm>
                <a:off x="844063" y="1680785"/>
                <a:ext cx="1062892" cy="0"/>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75277" y="1688123"/>
                <a:ext cx="464" cy="305278"/>
              </a:xfrm>
              <a:prstGeom prst="line">
                <a:avLst/>
              </a:prstGeom>
              <a:ln w="28575">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6033879" y="2718334"/>
              <a:ext cx="1367693" cy="307776"/>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1600" b="1">
                  <a:solidFill>
                    <a:srgbClr val="FFD00D"/>
                  </a:solidFill>
                  <a:latin typeface="Century Gothic" charset="0"/>
                  <a:ea typeface="Century Gothic" charset="0"/>
                  <a:cs typeface="Century Gothic" charset="0"/>
                </a:rPr>
                <a:t>6 hours</a:t>
              </a:r>
            </a:p>
          </p:txBody>
        </p:sp>
      </p:grpSp>
      <p:cxnSp>
        <p:nvCxnSpPr>
          <p:cNvPr id="57" name="Straight Connector 56"/>
          <p:cNvCxnSpPr/>
          <p:nvPr/>
        </p:nvCxnSpPr>
        <p:spPr>
          <a:xfrm>
            <a:off x="3050554" y="2689674"/>
            <a:ext cx="855392" cy="0"/>
          </a:xfrm>
          <a:prstGeom prst="line">
            <a:avLst/>
          </a:prstGeom>
          <a:ln w="28575">
            <a:solidFill>
              <a:srgbClr val="FFD00D"/>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229874" y="2689674"/>
            <a:ext cx="855392" cy="0"/>
          </a:xfrm>
          <a:prstGeom prst="line">
            <a:avLst/>
          </a:prstGeom>
          <a:ln w="28575">
            <a:solidFill>
              <a:srgbClr val="FFD00D"/>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5463540" y="1481725"/>
            <a:ext cx="1258230" cy="914231"/>
            <a:chOff x="5463540" y="1632199"/>
            <a:chExt cx="2354580" cy="914231"/>
          </a:xfrm>
        </p:grpSpPr>
        <p:cxnSp>
          <p:nvCxnSpPr>
            <p:cNvPr id="61" name="Straight Connector 60"/>
            <p:cNvCxnSpPr/>
            <p:nvPr/>
          </p:nvCxnSpPr>
          <p:spPr>
            <a:xfrm flipV="1">
              <a:off x="7802880" y="1637535"/>
              <a:ext cx="0" cy="908895"/>
            </a:xfrm>
            <a:prstGeom prst="line">
              <a:avLst/>
            </a:prstGeom>
            <a:ln w="28575">
              <a:solidFill>
                <a:srgbClr val="FFD00D"/>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463540" y="1632199"/>
              <a:ext cx="2354580" cy="0"/>
            </a:xfrm>
            <a:prstGeom prst="line">
              <a:avLst/>
            </a:prstGeom>
            <a:ln w="28575">
              <a:solidFill>
                <a:srgbClr val="FFD00D"/>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21269" y="1065167"/>
            <a:ext cx="9154634" cy="1169551"/>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5000" b="1">
                <a:solidFill>
                  <a:srgbClr val="FFD00B"/>
                </a:solidFill>
                <a:latin typeface="Century Gothic" charset="0"/>
                <a:ea typeface="Century Gothic" charset="0"/>
                <a:cs typeface="Century Gothic" charset="0"/>
              </a:rPr>
              <a:t>80G</a:t>
            </a:r>
          </a:p>
          <a:p>
            <a:pPr algn="ctr"/>
            <a:r>
              <a:rPr lang="en-US" sz="2000" b="1">
                <a:solidFill>
                  <a:schemeClr val="bg1"/>
                </a:solidFill>
                <a:latin typeface="Century Gothic" charset="0"/>
                <a:ea typeface="Century Gothic" charset="0"/>
                <a:cs typeface="Century Gothic" charset="0"/>
              </a:rPr>
              <a:t>WHEY PROTEIN </a:t>
            </a:r>
            <a:endParaRPr lang="en-US" sz="2000">
              <a:solidFill>
                <a:schemeClr val="bg1"/>
              </a:solidFill>
              <a:latin typeface="Century Gothic" charset="0"/>
              <a:ea typeface="Century Gothic" charset="0"/>
              <a:cs typeface="Century Gothic" charset="0"/>
            </a:endParaRPr>
          </a:p>
        </p:txBody>
      </p:sp>
      <p:grpSp>
        <p:nvGrpSpPr>
          <p:cNvPr id="96" name="Group 95"/>
          <p:cNvGrpSpPr/>
          <p:nvPr/>
        </p:nvGrpSpPr>
        <p:grpSpPr>
          <a:xfrm flipH="1">
            <a:off x="2396917" y="1481725"/>
            <a:ext cx="1258230" cy="914231"/>
            <a:chOff x="5463540" y="1632199"/>
            <a:chExt cx="2354580" cy="914231"/>
          </a:xfrm>
        </p:grpSpPr>
        <p:cxnSp>
          <p:nvCxnSpPr>
            <p:cNvPr id="97" name="Straight Connector 96"/>
            <p:cNvCxnSpPr/>
            <p:nvPr/>
          </p:nvCxnSpPr>
          <p:spPr>
            <a:xfrm flipV="1">
              <a:off x="7802880" y="1637535"/>
              <a:ext cx="0" cy="908895"/>
            </a:xfrm>
            <a:prstGeom prst="line">
              <a:avLst/>
            </a:prstGeom>
            <a:ln w="28575">
              <a:solidFill>
                <a:srgbClr val="FFD00D"/>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463540" y="1632199"/>
              <a:ext cx="2354580" cy="0"/>
            </a:xfrm>
            <a:prstGeom prst="line">
              <a:avLst/>
            </a:prstGeom>
            <a:ln w="28575">
              <a:solidFill>
                <a:srgbClr val="FFD00D"/>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a:off x="1964081" y="4090544"/>
            <a:ext cx="965348"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10g</a:t>
            </a:r>
            <a:endParaRPr lang="en-US" sz="3000">
              <a:solidFill>
                <a:schemeClr val="bg1"/>
              </a:solidFill>
              <a:latin typeface="Century Gothic" charset="0"/>
              <a:ea typeface="Century Gothic" charset="0"/>
              <a:cs typeface="Century Gothic" charset="0"/>
            </a:endParaRPr>
          </a:p>
        </p:txBody>
      </p:sp>
      <p:sp>
        <p:nvSpPr>
          <p:cNvPr id="100" name="TextBox 99"/>
          <p:cNvSpPr txBox="1"/>
          <p:nvPr/>
        </p:nvSpPr>
        <p:spPr>
          <a:xfrm>
            <a:off x="4105496" y="4090544"/>
            <a:ext cx="965348"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20g</a:t>
            </a:r>
            <a:endParaRPr lang="en-US" sz="3000">
              <a:solidFill>
                <a:schemeClr val="bg1"/>
              </a:solidFill>
              <a:latin typeface="Century Gothic" charset="0"/>
              <a:ea typeface="Century Gothic" charset="0"/>
              <a:cs typeface="Century Gothic" charset="0"/>
            </a:endParaRPr>
          </a:p>
        </p:txBody>
      </p:sp>
      <p:sp>
        <p:nvSpPr>
          <p:cNvPr id="101" name="TextBox 100"/>
          <p:cNvSpPr txBox="1"/>
          <p:nvPr/>
        </p:nvSpPr>
        <p:spPr>
          <a:xfrm>
            <a:off x="6254488" y="4090544"/>
            <a:ext cx="965348"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40g</a:t>
            </a:r>
            <a:endParaRPr lang="en-US" sz="3000">
              <a:solidFill>
                <a:schemeClr val="bg1"/>
              </a:solidFill>
              <a:latin typeface="Century Gothic" charset="0"/>
              <a:ea typeface="Century Gothic" charset="0"/>
              <a:cs typeface="Century Gothic" charset="0"/>
            </a:endParaRPr>
          </a:p>
        </p:txBody>
      </p:sp>
      <p:sp>
        <p:nvSpPr>
          <p:cNvPr id="102" name="Rectangle 101"/>
          <p:cNvSpPr/>
          <p:nvPr/>
        </p:nvSpPr>
        <p:spPr>
          <a:xfrm>
            <a:off x="0" y="4873061"/>
            <a:ext cx="9147421" cy="200055"/>
          </a:xfrm>
          <a:prstGeom prst="rect">
            <a:avLst/>
          </a:prstGeom>
        </p:spPr>
        <p:txBody>
          <a:bodyPr wrap="square">
            <a:spAutoFit/>
          </a:bodyPr>
          <a:lstStyle/>
          <a:p>
            <a:pPr algn="r"/>
            <a:r>
              <a:rPr lang="fr-FR" sz="700">
                <a:solidFill>
                  <a:schemeClr val="bg1"/>
                </a:solidFill>
                <a:latin typeface="Century Gothic" charset="0"/>
                <a:ea typeface="Century Gothic" charset="0"/>
                <a:cs typeface="Century Gothic" charset="0"/>
              </a:rPr>
              <a:t>Moore et al. </a:t>
            </a:r>
            <a:r>
              <a:rPr lang="fr-FR" sz="700" err="1">
                <a:solidFill>
                  <a:schemeClr val="bg1"/>
                </a:solidFill>
                <a:latin typeface="Century Gothic" charset="0"/>
                <a:ea typeface="Century Gothic" charset="0"/>
                <a:cs typeface="Century Gothic" charset="0"/>
              </a:rPr>
              <a:t>Nutr</a:t>
            </a:r>
            <a:r>
              <a:rPr lang="fr-FR" sz="700">
                <a:solidFill>
                  <a:schemeClr val="bg1"/>
                </a:solidFill>
                <a:latin typeface="Century Gothic" charset="0"/>
                <a:ea typeface="Century Gothic" charset="0"/>
                <a:cs typeface="Century Gothic" charset="0"/>
              </a:rPr>
              <a:t> &amp; </a:t>
            </a:r>
            <a:r>
              <a:rPr lang="fr-FR" sz="700" err="1">
                <a:solidFill>
                  <a:schemeClr val="bg1"/>
                </a:solidFill>
                <a:latin typeface="Century Gothic" charset="0"/>
                <a:ea typeface="Century Gothic" charset="0"/>
                <a:cs typeface="Century Gothic" charset="0"/>
              </a:rPr>
              <a:t>Metab</a:t>
            </a:r>
            <a:r>
              <a:rPr lang="fr-FR" sz="700">
                <a:solidFill>
                  <a:schemeClr val="bg1"/>
                </a:solidFill>
                <a:latin typeface="Century Gothic" charset="0"/>
                <a:ea typeface="Century Gothic" charset="0"/>
                <a:cs typeface="Century Gothic" charset="0"/>
              </a:rPr>
              <a:t>. 9:91, 2012 doi:10.1186/1743-7075-9-91</a:t>
            </a:r>
          </a:p>
        </p:txBody>
      </p:sp>
      <p:cxnSp>
        <p:nvCxnSpPr>
          <p:cNvPr id="103" name="Straight Connector 102"/>
          <p:cNvCxnSpPr/>
          <p:nvPr/>
        </p:nvCxnSpPr>
        <p:spPr>
          <a:xfrm>
            <a:off x="-15012" y="1845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315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52000"/>
            <a:extLst>
              <a:ext uri="{28A0092B-C50C-407E-A947-70E740481C1C}">
                <a14:useLocalDpi xmlns:a14="http://schemas.microsoft.com/office/drawing/2010/main"/>
              </a:ext>
            </a:extLst>
          </a:blip>
          <a:srcRect/>
          <a:stretch/>
        </p:blipFill>
        <p:spPr>
          <a:xfrm>
            <a:off x="-10635" y="0"/>
            <a:ext cx="9154635" cy="5150224"/>
          </a:xfrm>
          <a:prstGeom prst="rect">
            <a:avLst/>
          </a:prstGeom>
        </p:spPr>
      </p:pic>
      <p:sp>
        <p:nvSpPr>
          <p:cNvPr id="5" name="Rectangle 4"/>
          <p:cNvSpPr/>
          <p:nvPr/>
        </p:nvSpPr>
        <p:spPr>
          <a:xfrm>
            <a:off x="-5318" y="0"/>
            <a:ext cx="9133365" cy="5143500"/>
          </a:xfrm>
          <a:prstGeom prst="rect">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10635" y="3531566"/>
            <a:ext cx="9144000" cy="1629396"/>
          </a:xfrm>
          <a:prstGeom prst="rect">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p:cNvSpPr/>
          <p:nvPr/>
        </p:nvSpPr>
        <p:spPr>
          <a:xfrm rot="10800000">
            <a:off x="5882468" y="3511295"/>
            <a:ext cx="3262048"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13"/>
          <p:cNvSpPr/>
          <p:nvPr/>
        </p:nvSpPr>
        <p:spPr>
          <a:xfrm>
            <a:off x="0" y="3511296"/>
            <a:ext cx="3093945" cy="1655063"/>
          </a:xfrm>
          <a:custGeom>
            <a:avLst/>
            <a:gdLst>
              <a:gd name="connsiteX0" fmla="*/ 0 w 2718816"/>
              <a:gd name="connsiteY0" fmla="*/ 0 h 1474035"/>
              <a:gd name="connsiteX1" fmla="*/ 2718816 w 2718816"/>
              <a:gd name="connsiteY1" fmla="*/ 0 h 1474035"/>
              <a:gd name="connsiteX2" fmla="*/ 2718816 w 2718816"/>
              <a:gd name="connsiteY2" fmla="*/ 1474035 h 1474035"/>
              <a:gd name="connsiteX3" fmla="*/ 0 w 2718816"/>
              <a:gd name="connsiteY3" fmla="*/ 1474035 h 1474035"/>
              <a:gd name="connsiteX4" fmla="*/ 0 w 2718816"/>
              <a:gd name="connsiteY4" fmla="*/ 0 h 1474035"/>
              <a:gd name="connsiteX0" fmla="*/ 0 w 3084576"/>
              <a:gd name="connsiteY0" fmla="*/ 0 h 1474035"/>
              <a:gd name="connsiteX1" fmla="*/ 3084576 w 3084576"/>
              <a:gd name="connsiteY1" fmla="*/ 12192 h 1474035"/>
              <a:gd name="connsiteX2" fmla="*/ 2718816 w 3084576"/>
              <a:gd name="connsiteY2" fmla="*/ 1474035 h 1474035"/>
              <a:gd name="connsiteX3" fmla="*/ 0 w 3084576"/>
              <a:gd name="connsiteY3" fmla="*/ 1474035 h 1474035"/>
              <a:gd name="connsiteX4" fmla="*/ 0 w 3084576"/>
              <a:gd name="connsiteY4" fmla="*/ 0 h 14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576" h="1474035">
                <a:moveTo>
                  <a:pt x="0" y="0"/>
                </a:moveTo>
                <a:lnTo>
                  <a:pt x="3084576" y="12192"/>
                </a:lnTo>
                <a:lnTo>
                  <a:pt x="2718816" y="1474035"/>
                </a:lnTo>
                <a:lnTo>
                  <a:pt x="0" y="1474035"/>
                </a:lnTo>
                <a:lnTo>
                  <a:pt x="0" y="0"/>
                </a:lnTo>
                <a:close/>
              </a:path>
            </a:pathLst>
          </a:custGeom>
          <a:solidFill>
            <a:srgbClr val="F4C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635" y="5135872"/>
            <a:ext cx="9144000" cy="45719"/>
          </a:xfrm>
          <a:prstGeom prst="rect">
            <a:avLst/>
          </a:prstGeom>
          <a:solidFill>
            <a:srgbClr val="E1BA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9492" y="3780724"/>
            <a:ext cx="2192228" cy="1131079"/>
            <a:chOff x="681652" y="3797610"/>
            <a:chExt cx="1732198" cy="1131079"/>
          </a:xfrm>
        </p:grpSpPr>
        <p:sp>
          <p:nvSpPr>
            <p:cNvPr id="15" name="TextBox 14"/>
            <p:cNvSpPr txBox="1"/>
            <p:nvPr/>
          </p:nvSpPr>
          <p:spPr>
            <a:xfrm>
              <a:off x="681652" y="3797610"/>
              <a:ext cx="1732198" cy="1131079"/>
            </a:xfrm>
            <a:prstGeom prst="rect">
              <a:avLst/>
            </a:prstGeom>
            <a:noFill/>
          </p:spPr>
          <p:txBody>
            <a:bodyPr wrap="square" rtlCol="0">
              <a:spAutoFit/>
            </a:bodyPr>
            <a:lstStyle/>
            <a:p>
              <a:pPr algn="ctr">
                <a:lnSpc>
                  <a:spcPct val="150000"/>
                </a:lnSpc>
              </a:pPr>
              <a:r>
                <a:rPr lang="en-US" sz="3000" b="1" i="1">
                  <a:solidFill>
                    <a:srgbClr val="876F06"/>
                  </a:solidFill>
                  <a:latin typeface="Century Gothic" charset="0"/>
                  <a:ea typeface="Century Gothic" charset="0"/>
                  <a:cs typeface="Century Gothic" charset="0"/>
                </a:rPr>
                <a:t>SYNTHESIS</a:t>
              </a:r>
            </a:p>
            <a:p>
              <a:pPr algn="ctr">
                <a:lnSpc>
                  <a:spcPct val="150000"/>
                </a:lnSpc>
              </a:pPr>
              <a:r>
                <a:rPr lang="en-US" sz="1500" b="1" i="1">
                  <a:solidFill>
                    <a:srgbClr val="876F06"/>
                  </a:solidFill>
                  <a:latin typeface="Century Gothic" charset="0"/>
                  <a:ea typeface="Century Gothic" charset="0"/>
                  <a:cs typeface="Century Gothic" charset="0"/>
                </a:rPr>
                <a:t>MUSCLE PROTEIN</a:t>
              </a:r>
            </a:p>
          </p:txBody>
        </p:sp>
        <p:cxnSp>
          <p:nvCxnSpPr>
            <p:cNvPr id="16" name="Straight Connector 15"/>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23" name="Triangle 22"/>
          <p:cNvSpPr/>
          <p:nvPr/>
        </p:nvSpPr>
        <p:spPr>
          <a:xfrm>
            <a:off x="129885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4" name="Triangle 23"/>
          <p:cNvSpPr/>
          <p:nvPr/>
        </p:nvSpPr>
        <p:spPr>
          <a:xfrm>
            <a:off x="4317206"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5" name="Triangle 24"/>
          <p:cNvSpPr/>
          <p:nvPr/>
        </p:nvSpPr>
        <p:spPr>
          <a:xfrm>
            <a:off x="7275532" y="3280085"/>
            <a:ext cx="516559" cy="253991"/>
          </a:xfrm>
          <a:prstGeom prst="triangle">
            <a:avLst/>
          </a:prstGeom>
          <a:solidFill>
            <a:srgbClr val="FED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9A612"/>
              </a:solidFill>
            </a:endParaRPr>
          </a:p>
        </p:txBody>
      </p:sp>
      <p:sp>
        <p:nvSpPr>
          <p:cNvPr id="26" name="Rectangle 25"/>
          <p:cNvSpPr/>
          <p:nvPr/>
        </p:nvSpPr>
        <p:spPr>
          <a:xfrm>
            <a:off x="-10635" y="3508488"/>
            <a:ext cx="9144000" cy="45719"/>
          </a:xfrm>
          <a:prstGeom prst="rect">
            <a:avLst/>
          </a:prstGeom>
          <a:solidFill>
            <a:srgbClr val="D0AE1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8" name="Hexagon 27"/>
          <p:cNvSpPr/>
          <p:nvPr/>
        </p:nvSpPr>
        <p:spPr>
          <a:xfrm rot="5400000">
            <a:off x="480982" y="750650"/>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Hexagon 28"/>
          <p:cNvSpPr/>
          <p:nvPr/>
        </p:nvSpPr>
        <p:spPr>
          <a:xfrm rot="5400000">
            <a:off x="3495375" y="750651"/>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Hexagon 30"/>
          <p:cNvSpPr/>
          <p:nvPr/>
        </p:nvSpPr>
        <p:spPr>
          <a:xfrm rot="5400000">
            <a:off x="6467821" y="750652"/>
            <a:ext cx="2131981" cy="1916282"/>
          </a:xfrm>
          <a:prstGeom prst="hexagon">
            <a:avLst/>
          </a:prstGeom>
          <a:noFill/>
          <a:ln w="41275">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598618" y="4895334"/>
            <a:ext cx="4572000" cy="276999"/>
          </a:xfrm>
          <a:prstGeom prst="rect">
            <a:avLst/>
          </a:prstGeom>
        </p:spPr>
        <p:txBody>
          <a:bodyPr>
            <a:spAutoFit/>
          </a:bodyPr>
          <a:lstStyle/>
          <a:p>
            <a:pPr algn="r"/>
            <a:r>
              <a:rPr lang="fr-FR" sz="600">
                <a:solidFill>
                  <a:schemeClr val="tx1">
                    <a:lumMod val="65000"/>
                    <a:lumOff val="35000"/>
                  </a:schemeClr>
                </a:solidFill>
                <a:latin typeface="Century Gothic" charset="0"/>
                <a:ea typeface="Century Gothic" charset="0"/>
                <a:cs typeface="Century Gothic" charset="0"/>
              </a:rPr>
              <a:t>Moore et al. </a:t>
            </a:r>
            <a:r>
              <a:rPr lang="fr-FR" sz="600" err="1">
                <a:solidFill>
                  <a:schemeClr val="tx1">
                    <a:lumMod val="65000"/>
                    <a:lumOff val="35000"/>
                  </a:schemeClr>
                </a:solidFill>
                <a:latin typeface="Century Gothic" charset="0"/>
                <a:ea typeface="Century Gothic" charset="0"/>
                <a:cs typeface="Century Gothic" charset="0"/>
              </a:rPr>
              <a:t>Nutr</a:t>
            </a:r>
            <a:r>
              <a:rPr lang="fr-FR" sz="600">
                <a:solidFill>
                  <a:schemeClr val="tx1">
                    <a:lumMod val="65000"/>
                    <a:lumOff val="35000"/>
                  </a:schemeClr>
                </a:solidFill>
                <a:latin typeface="Century Gothic" charset="0"/>
                <a:ea typeface="Century Gothic" charset="0"/>
                <a:cs typeface="Century Gothic" charset="0"/>
              </a:rPr>
              <a:t> &amp; </a:t>
            </a:r>
            <a:r>
              <a:rPr lang="fr-FR" sz="600" err="1">
                <a:solidFill>
                  <a:schemeClr val="tx1">
                    <a:lumMod val="65000"/>
                    <a:lumOff val="35000"/>
                  </a:schemeClr>
                </a:solidFill>
                <a:latin typeface="Century Gothic" charset="0"/>
                <a:ea typeface="Century Gothic" charset="0"/>
                <a:cs typeface="Century Gothic" charset="0"/>
              </a:rPr>
              <a:t>Metab</a:t>
            </a:r>
            <a:r>
              <a:rPr lang="fr-FR" sz="600">
                <a:solidFill>
                  <a:schemeClr val="tx1">
                    <a:lumMod val="65000"/>
                    <a:lumOff val="35000"/>
                  </a:schemeClr>
                </a:solidFill>
                <a:latin typeface="Century Gothic" charset="0"/>
                <a:ea typeface="Century Gothic" charset="0"/>
                <a:cs typeface="Century Gothic" charset="0"/>
              </a:rPr>
              <a:t>. 9:91, 2012 doi:10.1186/1743-7075-9-91</a:t>
            </a:r>
          </a:p>
          <a:p>
            <a:pPr algn="r"/>
            <a:r>
              <a:rPr lang="en-US" sz="600">
                <a:solidFill>
                  <a:schemeClr val="tx1">
                    <a:lumMod val="65000"/>
                    <a:lumOff val="35000"/>
                  </a:schemeClr>
                </a:solidFill>
                <a:latin typeface="Century Gothic" charset="0"/>
                <a:ea typeface="Century Gothic" charset="0"/>
                <a:cs typeface="Century Gothic" charset="0"/>
              </a:rPr>
              <a:t>Joint Position Statement: Nutrition and Athletic Performance. Med Sci Sports </a:t>
            </a:r>
            <a:r>
              <a:rPr lang="en-US" sz="600" err="1">
                <a:solidFill>
                  <a:schemeClr val="tx1">
                    <a:lumMod val="65000"/>
                    <a:lumOff val="35000"/>
                  </a:schemeClr>
                </a:solidFill>
                <a:latin typeface="Century Gothic" charset="0"/>
                <a:ea typeface="Century Gothic" charset="0"/>
                <a:cs typeface="Century Gothic" charset="0"/>
              </a:rPr>
              <a:t>Exerc</a:t>
            </a:r>
            <a:r>
              <a:rPr lang="en-US" sz="600">
                <a:solidFill>
                  <a:schemeClr val="tx1">
                    <a:lumMod val="65000"/>
                    <a:lumOff val="35000"/>
                  </a:schemeClr>
                </a:solidFill>
                <a:latin typeface="Century Gothic" charset="0"/>
                <a:ea typeface="Century Gothic" charset="0"/>
                <a:cs typeface="Century Gothic" charset="0"/>
              </a:rPr>
              <a:t>. 48:543-68, 2016</a:t>
            </a:r>
            <a:endParaRPr lang="fr-FR" sz="600">
              <a:solidFill>
                <a:schemeClr val="tx1">
                  <a:lumMod val="65000"/>
                  <a:lumOff val="35000"/>
                </a:schemeClr>
              </a:solidFill>
              <a:latin typeface="Century Gothic" charset="0"/>
              <a:ea typeface="Century Gothic" charset="0"/>
              <a:cs typeface="Century Gothic" charset="0"/>
            </a:endParaRPr>
          </a:p>
        </p:txBody>
      </p:sp>
      <p:grpSp>
        <p:nvGrpSpPr>
          <p:cNvPr id="34" name="Group 33"/>
          <p:cNvGrpSpPr/>
          <p:nvPr/>
        </p:nvGrpSpPr>
        <p:grpSpPr>
          <a:xfrm>
            <a:off x="3120046" y="3780724"/>
            <a:ext cx="2736320" cy="1823576"/>
            <a:chOff x="681652" y="3797610"/>
            <a:chExt cx="1732198" cy="1823576"/>
          </a:xfrm>
        </p:grpSpPr>
        <p:sp>
          <p:nvSpPr>
            <p:cNvPr id="35" name="TextBox 34"/>
            <p:cNvSpPr txBox="1"/>
            <p:nvPr/>
          </p:nvSpPr>
          <p:spPr>
            <a:xfrm>
              <a:off x="681652" y="3797610"/>
              <a:ext cx="1732198" cy="1823576"/>
            </a:xfrm>
            <a:prstGeom prst="rect">
              <a:avLst/>
            </a:prstGeom>
            <a:noFill/>
          </p:spPr>
          <p:txBody>
            <a:bodyPr wrap="square" rtlCol="0">
              <a:spAutoFit/>
            </a:bodyPr>
            <a:lstStyle/>
            <a:p>
              <a:pPr algn="ctr">
                <a:lnSpc>
                  <a:spcPct val="150000"/>
                </a:lnSpc>
              </a:pPr>
              <a:r>
                <a:rPr lang="en-US" sz="3000" b="1" i="1">
                  <a:solidFill>
                    <a:srgbClr val="876F06"/>
                  </a:solidFill>
                  <a:latin typeface="Century Gothic" charset="0"/>
                  <a:ea typeface="Century Gothic" charset="0"/>
                  <a:cs typeface="Century Gothic" charset="0"/>
                </a:rPr>
                <a:t>BREAKDOWN</a:t>
              </a:r>
            </a:p>
            <a:p>
              <a:pPr algn="ctr">
                <a:lnSpc>
                  <a:spcPct val="150000"/>
                </a:lnSpc>
              </a:pPr>
              <a:r>
                <a:rPr lang="en-US" sz="1500" b="1" i="1">
                  <a:solidFill>
                    <a:srgbClr val="876F06"/>
                  </a:solidFill>
                  <a:latin typeface="Century Gothic" charset="0"/>
                  <a:ea typeface="Century Gothic" charset="0"/>
                  <a:cs typeface="Century Gothic" charset="0"/>
                </a:rPr>
                <a:t>MUSCLE PROTEIN</a:t>
              </a:r>
            </a:p>
          </p:txBody>
        </p:sp>
        <p:cxnSp>
          <p:nvCxnSpPr>
            <p:cNvPr id="36" name="Straight Connector 35"/>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245211" y="3780724"/>
            <a:ext cx="2736320" cy="1131079"/>
            <a:chOff x="681652" y="3797610"/>
            <a:chExt cx="1732198" cy="1131079"/>
          </a:xfrm>
        </p:grpSpPr>
        <p:sp>
          <p:nvSpPr>
            <p:cNvPr id="38" name="TextBox 37"/>
            <p:cNvSpPr txBox="1"/>
            <p:nvPr/>
          </p:nvSpPr>
          <p:spPr>
            <a:xfrm>
              <a:off x="681652" y="3797610"/>
              <a:ext cx="1732198" cy="1131079"/>
            </a:xfrm>
            <a:prstGeom prst="rect">
              <a:avLst/>
            </a:prstGeom>
            <a:noFill/>
          </p:spPr>
          <p:txBody>
            <a:bodyPr wrap="square" rtlCol="0">
              <a:spAutoFit/>
            </a:bodyPr>
            <a:lstStyle/>
            <a:p>
              <a:pPr algn="ctr">
                <a:lnSpc>
                  <a:spcPct val="150000"/>
                </a:lnSpc>
              </a:pPr>
              <a:r>
                <a:rPr lang="en-US" sz="3000" b="1" i="1">
                  <a:solidFill>
                    <a:srgbClr val="876F06"/>
                  </a:solidFill>
                  <a:latin typeface="Century Gothic" charset="0"/>
                  <a:ea typeface="Century Gothic" charset="0"/>
                  <a:cs typeface="Century Gothic" charset="0"/>
                </a:rPr>
                <a:t>BALANCE</a:t>
              </a:r>
            </a:p>
            <a:p>
              <a:pPr algn="ctr">
                <a:lnSpc>
                  <a:spcPct val="150000"/>
                </a:lnSpc>
              </a:pPr>
              <a:r>
                <a:rPr lang="en-US" sz="1500" b="1" i="1">
                  <a:solidFill>
                    <a:srgbClr val="876F06"/>
                  </a:solidFill>
                  <a:latin typeface="Century Gothic" charset="0"/>
                  <a:ea typeface="Century Gothic" charset="0"/>
                  <a:cs typeface="Century Gothic" charset="0"/>
                </a:rPr>
                <a:t>PROTEIN</a:t>
              </a:r>
            </a:p>
          </p:txBody>
        </p:sp>
        <p:cxnSp>
          <p:nvCxnSpPr>
            <p:cNvPr id="39" name="Straight Connector 38"/>
            <p:cNvCxnSpPr/>
            <p:nvPr/>
          </p:nvCxnSpPr>
          <p:spPr>
            <a:xfrm>
              <a:off x="1084976" y="4482792"/>
              <a:ext cx="925551"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2412" y="1235868"/>
            <a:ext cx="1224691" cy="925104"/>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4602" y="1170461"/>
            <a:ext cx="682010" cy="1074450"/>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33876" y="1211053"/>
            <a:ext cx="1006172" cy="1042760"/>
          </a:xfrm>
          <a:prstGeom prst="rect">
            <a:avLst/>
          </a:prstGeom>
          <a:effectLst>
            <a:outerShdw blurRad="63500" sx="102000" sy="102000" algn="ctr" rotWithShape="0">
              <a:prstClr val="black">
                <a:alpha val="40000"/>
              </a:prstClr>
            </a:outerShdw>
          </a:effectLst>
        </p:spPr>
      </p:pic>
      <p:cxnSp>
        <p:nvCxnSpPr>
          <p:cNvPr id="40" name="Straight Connector 39"/>
          <p:cNvCxnSpPr/>
          <p:nvPr/>
        </p:nvCxnSpPr>
        <p:spPr>
          <a:xfrm>
            <a:off x="-15012" y="18455"/>
            <a:ext cx="9158270" cy="0"/>
          </a:xfrm>
          <a:prstGeom prst="line">
            <a:avLst/>
          </a:prstGeom>
          <a:ln w="57150" cmpd="sng">
            <a:solidFill>
              <a:srgbClr val="FFD00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808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9130553" cy="5159109"/>
          </a:xfrm>
          <a:prstGeom prst="rect">
            <a:avLst/>
          </a:prstGeom>
        </p:spPr>
      </p:pic>
      <p:sp>
        <p:nvSpPr>
          <p:cNvPr id="9" name="Rectangle 8"/>
          <p:cNvSpPr/>
          <p:nvPr/>
        </p:nvSpPr>
        <p:spPr>
          <a:xfrm>
            <a:off x="7621" y="-10714"/>
            <a:ext cx="9144000" cy="5169822"/>
          </a:xfrm>
          <a:prstGeom prst="rect">
            <a:avLst/>
          </a:prstGeom>
          <a:solidFill>
            <a:schemeClr val="tx1">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 name="Straight Connector 3"/>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558" y="-2542"/>
            <a:ext cx="9151877" cy="963272"/>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21269" y="106345"/>
            <a:ext cx="9154634" cy="784830"/>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4500">
                <a:solidFill>
                  <a:schemeClr val="bg1"/>
                </a:solidFill>
                <a:latin typeface="Century Gothic" charset="0"/>
                <a:ea typeface="Century Gothic" charset="0"/>
                <a:cs typeface="Century Gothic" charset="0"/>
              </a:rPr>
              <a:t>PROTEIN AND SLEEP</a:t>
            </a:r>
            <a:endParaRPr lang="en-US" sz="4500" b="1">
              <a:solidFill>
                <a:schemeClr val="bg1"/>
              </a:solidFill>
              <a:latin typeface="Century Gothic" charset="0"/>
              <a:ea typeface="Century Gothic" charset="0"/>
              <a:cs typeface="Century Gothic" charset="0"/>
            </a:endParaRPr>
          </a:p>
        </p:txBody>
      </p:sp>
      <p:sp>
        <p:nvSpPr>
          <p:cNvPr id="7" name="Rectangle 6"/>
          <p:cNvSpPr/>
          <p:nvPr/>
        </p:nvSpPr>
        <p:spPr>
          <a:xfrm>
            <a:off x="0" y="946814"/>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135" y="2032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566210" y="4680497"/>
            <a:ext cx="4572000" cy="461665"/>
          </a:xfrm>
          <a:prstGeom prst="rect">
            <a:avLst/>
          </a:prstGeom>
        </p:spPr>
        <p:txBody>
          <a:bodyPr>
            <a:spAutoFit/>
          </a:bodyPr>
          <a:lstStyle/>
          <a:p>
            <a:pPr algn="r"/>
            <a:r>
              <a:rPr lang="nb-NO" sz="600">
                <a:solidFill>
                  <a:schemeClr val="bg1"/>
                </a:solidFill>
                <a:latin typeface="Century Gothic" charset="0"/>
                <a:ea typeface="Century Gothic" charset="0"/>
                <a:cs typeface="Century Gothic" charset="0"/>
              </a:rPr>
              <a:t>Res et al. Med </a:t>
            </a:r>
            <a:r>
              <a:rPr lang="nb-NO" sz="600" err="1">
                <a:solidFill>
                  <a:schemeClr val="bg1"/>
                </a:solidFill>
                <a:latin typeface="Century Gothic" charset="0"/>
                <a:ea typeface="Century Gothic" charset="0"/>
                <a:cs typeface="Century Gothic" charset="0"/>
              </a:rPr>
              <a:t>Sci</a:t>
            </a:r>
            <a:r>
              <a:rPr lang="nb-NO" sz="600">
                <a:solidFill>
                  <a:schemeClr val="bg1"/>
                </a:solidFill>
                <a:latin typeface="Century Gothic" charset="0"/>
                <a:ea typeface="Century Gothic" charset="0"/>
                <a:cs typeface="Century Gothic" charset="0"/>
              </a:rPr>
              <a:t> Sports </a:t>
            </a:r>
            <a:r>
              <a:rPr lang="nb-NO" sz="600" err="1">
                <a:solidFill>
                  <a:schemeClr val="bg1"/>
                </a:solidFill>
                <a:latin typeface="Century Gothic" charset="0"/>
                <a:ea typeface="Century Gothic" charset="0"/>
                <a:cs typeface="Century Gothic" charset="0"/>
              </a:rPr>
              <a:t>Exerc</a:t>
            </a:r>
            <a:r>
              <a:rPr lang="nb-NO" sz="600">
                <a:solidFill>
                  <a:schemeClr val="bg1"/>
                </a:solidFill>
                <a:latin typeface="Century Gothic" charset="0"/>
                <a:ea typeface="Century Gothic" charset="0"/>
                <a:cs typeface="Century Gothic" charset="0"/>
              </a:rPr>
              <a:t>. 44:1560-1569, 2012.</a:t>
            </a:r>
          </a:p>
          <a:p>
            <a:pPr algn="r"/>
            <a:r>
              <a:rPr lang="nb-NO" sz="600" err="1">
                <a:solidFill>
                  <a:schemeClr val="bg1"/>
                </a:solidFill>
                <a:latin typeface="Century Gothic" charset="0"/>
                <a:ea typeface="Century Gothic" charset="0"/>
                <a:cs typeface="Century Gothic" charset="0"/>
              </a:rPr>
              <a:t>Snijders</a:t>
            </a:r>
            <a:r>
              <a:rPr lang="nb-NO" sz="600">
                <a:solidFill>
                  <a:schemeClr val="bg1"/>
                </a:solidFill>
                <a:latin typeface="Century Gothic" charset="0"/>
                <a:ea typeface="Century Gothic" charset="0"/>
                <a:cs typeface="Century Gothic" charset="0"/>
              </a:rPr>
              <a:t> et al. J </a:t>
            </a:r>
            <a:r>
              <a:rPr lang="nb-NO" sz="600" err="1">
                <a:solidFill>
                  <a:schemeClr val="bg1"/>
                </a:solidFill>
                <a:latin typeface="Century Gothic" charset="0"/>
                <a:ea typeface="Century Gothic" charset="0"/>
                <a:cs typeface="Century Gothic" charset="0"/>
              </a:rPr>
              <a:t>Nutr</a:t>
            </a:r>
            <a:r>
              <a:rPr lang="nb-NO" sz="600">
                <a:solidFill>
                  <a:schemeClr val="bg1"/>
                </a:solidFill>
                <a:latin typeface="Century Gothic" charset="0"/>
                <a:ea typeface="Century Gothic" charset="0"/>
                <a:cs typeface="Century Gothic" charset="0"/>
              </a:rPr>
              <a:t>. 145:1178-1184, 2015.</a:t>
            </a:r>
          </a:p>
          <a:p>
            <a:pPr algn="r"/>
            <a:r>
              <a:rPr lang="nb-NO" sz="600">
                <a:solidFill>
                  <a:schemeClr val="bg1"/>
                </a:solidFill>
                <a:latin typeface="Century Gothic" charset="0"/>
                <a:ea typeface="Century Gothic" charset="0"/>
                <a:cs typeface="Century Gothic" charset="0"/>
              </a:rPr>
              <a:t>Trommelen et al. Med Sci Sports Exerc. 48:2517-2525, 2016.</a:t>
            </a:r>
          </a:p>
          <a:p>
            <a:pPr algn="r"/>
            <a:r>
              <a:rPr lang="nb-NO" sz="600">
                <a:solidFill>
                  <a:schemeClr val="bg1"/>
                </a:solidFill>
                <a:latin typeface="Century Gothic" charset="0"/>
                <a:ea typeface="Century Gothic" charset="0"/>
                <a:cs typeface="Century Gothic" charset="0"/>
              </a:rPr>
              <a:t>Jager et al. J Int Soc Sports Nutr. 14, 2017.</a:t>
            </a:r>
          </a:p>
        </p:txBody>
      </p:sp>
      <p:cxnSp>
        <p:nvCxnSpPr>
          <p:cNvPr id="11" name="Straight Connector 10"/>
          <p:cNvCxnSpPr/>
          <p:nvPr/>
        </p:nvCxnSpPr>
        <p:spPr>
          <a:xfrm>
            <a:off x="48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27764" y="1974288"/>
            <a:ext cx="1703843" cy="1819140"/>
            <a:chOff x="368453" y="1335722"/>
            <a:chExt cx="1363419" cy="1455679"/>
          </a:xfrm>
        </p:grpSpPr>
        <p:sp>
          <p:nvSpPr>
            <p:cNvPr id="13" name="Hexagon 12"/>
            <p:cNvSpPr/>
            <p:nvPr/>
          </p:nvSpPr>
          <p:spPr>
            <a:xfrm rot="5400000">
              <a:off x="376585" y="1436114"/>
              <a:ext cx="1455679" cy="1254895"/>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8453" y="1699749"/>
              <a:ext cx="1336250" cy="751165"/>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5500" b="1">
                  <a:solidFill>
                    <a:srgbClr val="FFD00D"/>
                  </a:solidFill>
                  <a:effectLst>
                    <a:outerShdw blurRad="114300" sx="102000" sy="102000" algn="ctr" rotWithShape="0">
                      <a:prstClr val="black">
                        <a:alpha val="64000"/>
                      </a:prstClr>
                    </a:outerShdw>
                  </a:effectLst>
                  <a:latin typeface="Century Gothic" charset="0"/>
                  <a:ea typeface="Century Gothic" charset="0"/>
                  <a:cs typeface="Century Gothic" charset="0"/>
                </a:rPr>
                <a:t>~30</a:t>
              </a:r>
            </a:p>
          </p:txBody>
        </p:sp>
      </p:grpSp>
      <p:grpSp>
        <p:nvGrpSpPr>
          <p:cNvPr id="23" name="Group 22"/>
          <p:cNvGrpSpPr/>
          <p:nvPr/>
        </p:nvGrpSpPr>
        <p:grpSpPr>
          <a:xfrm>
            <a:off x="3624934" y="1974288"/>
            <a:ext cx="1675902" cy="1819140"/>
            <a:chOff x="390813" y="1335722"/>
            <a:chExt cx="1341059" cy="1455679"/>
          </a:xfrm>
        </p:grpSpPr>
        <p:sp>
          <p:nvSpPr>
            <p:cNvPr id="24" name="Hexagon 23"/>
            <p:cNvSpPr/>
            <p:nvPr/>
          </p:nvSpPr>
          <p:spPr>
            <a:xfrm rot="5400000">
              <a:off x="376585" y="1436114"/>
              <a:ext cx="1455679" cy="1254895"/>
            </a:xfrm>
            <a:prstGeom prst="hexagon">
              <a:avLst/>
            </a:prstGeom>
            <a:no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90813" y="1679429"/>
              <a:ext cx="1336250" cy="751165"/>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5500" b="1">
                  <a:solidFill>
                    <a:srgbClr val="FFD00D"/>
                  </a:solidFill>
                  <a:effectLst>
                    <a:outerShdw blurRad="114300" sx="102000" sy="102000" algn="ctr" rotWithShape="0">
                      <a:prstClr val="black">
                        <a:alpha val="64000"/>
                      </a:prstClr>
                    </a:outerShdw>
                  </a:effectLst>
                  <a:latin typeface="Century Gothic" charset="0"/>
                  <a:ea typeface="Century Gothic" charset="0"/>
                  <a:cs typeface="Century Gothic" charset="0"/>
                </a:rPr>
                <a:t>~40</a:t>
              </a:r>
            </a:p>
          </p:txBody>
        </p:sp>
      </p:grpSp>
      <p:sp>
        <p:nvSpPr>
          <p:cNvPr id="28" name="Oval 27"/>
          <p:cNvSpPr/>
          <p:nvPr/>
        </p:nvSpPr>
        <p:spPr>
          <a:xfrm>
            <a:off x="2487283" y="2363174"/>
            <a:ext cx="1041366" cy="1041366"/>
          </a:xfrm>
          <a:prstGeom prst="ellipse">
            <a:avLst/>
          </a:prstGeom>
          <a:solidFill>
            <a:schemeClr val="tx1">
              <a:alpha val="38000"/>
            </a:schemeClr>
          </a:solid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878518" y="2864820"/>
            <a:ext cx="13873" cy="1"/>
          </a:xfrm>
          <a:prstGeom prst="line">
            <a:avLst/>
          </a:prstGeom>
          <a:ln w="3810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16567" y="2605264"/>
            <a:ext cx="979344"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TO</a:t>
            </a:r>
            <a:endParaRPr lang="en-US" sz="3000">
              <a:solidFill>
                <a:schemeClr val="bg1"/>
              </a:solidFill>
              <a:latin typeface="Century Gothic" charset="0"/>
              <a:ea typeface="Century Gothic" charset="0"/>
              <a:cs typeface="Century Gothic" charset="0"/>
            </a:endParaRPr>
          </a:p>
        </p:txBody>
      </p:sp>
      <p:sp>
        <p:nvSpPr>
          <p:cNvPr id="32" name="Text Placeholder 8"/>
          <p:cNvSpPr>
            <a:spLocks noGrp="1"/>
          </p:cNvSpPr>
          <p:nvPr>
            <p:ph type="body" sz="quarter" idx="4294967295"/>
          </p:nvPr>
        </p:nvSpPr>
        <p:spPr>
          <a:xfrm>
            <a:off x="262078" y="1366574"/>
            <a:ext cx="5395358" cy="1178422"/>
          </a:xfrm>
          <a:prstGeom prst="rect">
            <a:avLst/>
          </a:prstGeom>
        </p:spPr>
        <p:txBody>
          <a:bodyPr anchor="ctr"/>
          <a:lstStyle>
            <a:lvl1pPr marL="0" indent="0" algn="ctr">
              <a:buNone/>
              <a:defRPr sz="5000" b="1">
                <a:solidFill>
                  <a:srgbClr val="FFD00B"/>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sz="3000"/>
              <a:t>CONSUME</a:t>
            </a:r>
          </a:p>
        </p:txBody>
      </p:sp>
      <p:sp>
        <p:nvSpPr>
          <p:cNvPr id="33" name="Text Placeholder 8"/>
          <p:cNvSpPr>
            <a:spLocks noGrp="1"/>
          </p:cNvSpPr>
          <p:nvPr>
            <p:ph type="body" sz="quarter" idx="4294967295"/>
          </p:nvPr>
        </p:nvSpPr>
        <p:spPr>
          <a:xfrm>
            <a:off x="196905" y="3332619"/>
            <a:ext cx="5490340" cy="1178422"/>
          </a:xfrm>
          <a:prstGeom prst="rect">
            <a:avLst/>
          </a:prstGeom>
        </p:spPr>
        <p:txBody>
          <a:bodyPr anchor="ctr"/>
          <a:lstStyle>
            <a:lvl1pPr marL="0" indent="0" algn="ctr">
              <a:buNone/>
              <a:defRPr sz="5000" b="1">
                <a:solidFill>
                  <a:srgbClr val="FFD00B"/>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sz="3000"/>
              <a:t>OF PROTEIN</a:t>
            </a:r>
          </a:p>
        </p:txBody>
      </p:sp>
    </p:spTree>
    <p:extLst>
      <p:ext uri="{BB962C8B-B14F-4D97-AF65-F5344CB8AC3E}">
        <p14:creationId xmlns:p14="http://schemas.microsoft.com/office/powerpoint/2010/main" val="10975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2395"/>
            <a:ext cx="9144000" cy="5105190"/>
          </a:xfrm>
          <a:prstGeom prst="rect">
            <a:avLst/>
          </a:prstGeom>
        </p:spPr>
      </p:pic>
      <p:sp>
        <p:nvSpPr>
          <p:cNvPr id="9" name="Rectangle 8"/>
          <p:cNvSpPr/>
          <p:nvPr/>
        </p:nvSpPr>
        <p:spPr>
          <a:xfrm>
            <a:off x="0" y="0"/>
            <a:ext cx="9166971" cy="5143500"/>
          </a:xfrm>
          <a:prstGeom prst="rect">
            <a:avLst/>
          </a:prstGeom>
          <a:solidFill>
            <a:schemeClr val="tx1">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17736" y="1081885"/>
            <a:ext cx="5580323" cy="2686009"/>
            <a:chOff x="695933" y="1414801"/>
            <a:chExt cx="5580323" cy="2686009"/>
          </a:xfrm>
        </p:grpSpPr>
        <p:grpSp>
          <p:nvGrpSpPr>
            <p:cNvPr id="28" name="Group 27"/>
            <p:cNvGrpSpPr/>
            <p:nvPr/>
          </p:nvGrpSpPr>
          <p:grpSpPr>
            <a:xfrm>
              <a:off x="695933" y="1414801"/>
              <a:ext cx="5580323" cy="2686009"/>
              <a:chOff x="1046243" y="1218032"/>
              <a:chExt cx="5580323" cy="2686009"/>
            </a:xfrm>
          </p:grpSpPr>
          <p:sp>
            <p:nvSpPr>
              <p:cNvPr id="10" name="Hexagon 9"/>
              <p:cNvSpPr/>
              <p:nvPr/>
            </p:nvSpPr>
            <p:spPr>
              <a:xfrm rot="5400000">
                <a:off x="887894" y="1403275"/>
                <a:ext cx="2686009" cy="2315523"/>
              </a:xfrm>
              <a:prstGeom prst="hexagon">
                <a:avLst/>
              </a:prstGeom>
              <a:solidFill>
                <a:schemeClr val="tx1">
                  <a:alpha val="30000"/>
                </a:schemeClr>
              </a:solidFill>
              <a:ln w="38100">
                <a:solidFill>
                  <a:schemeClr val="bg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46243" y="1656959"/>
                <a:ext cx="2465638" cy="1246495"/>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7500" b="1">
                    <a:solidFill>
                      <a:srgbClr val="FFD00D"/>
                    </a:solidFill>
                    <a:effectLst>
                      <a:outerShdw blurRad="114300" sx="102000" sy="102000" algn="ctr" rotWithShape="0">
                        <a:prstClr val="black">
                          <a:alpha val="64000"/>
                        </a:prstClr>
                      </a:outerShdw>
                    </a:effectLst>
                    <a:latin typeface="Century Gothic" charset="0"/>
                    <a:ea typeface="Century Gothic" charset="0"/>
                    <a:cs typeface="Century Gothic" charset="0"/>
                  </a:rPr>
                  <a:t>22%</a:t>
                </a:r>
              </a:p>
            </p:txBody>
          </p:sp>
          <p:sp>
            <p:nvSpPr>
              <p:cNvPr id="23" name="TextBox 22"/>
              <p:cNvSpPr txBox="1"/>
              <p:nvPr/>
            </p:nvSpPr>
            <p:spPr>
              <a:xfrm>
                <a:off x="1188853" y="2779617"/>
                <a:ext cx="2150718" cy="553998"/>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3000" b="1">
                    <a:solidFill>
                      <a:schemeClr val="bg1"/>
                    </a:solidFill>
                    <a:latin typeface="Century Gothic" charset="0"/>
                    <a:ea typeface="Century Gothic" charset="0"/>
                    <a:cs typeface="Century Gothic" charset="0"/>
                  </a:rPr>
                  <a:t>INCREASE</a:t>
                </a:r>
                <a:endParaRPr lang="en-US" sz="3000">
                  <a:solidFill>
                    <a:schemeClr val="bg1"/>
                  </a:solidFill>
                  <a:latin typeface="Century Gothic" charset="0"/>
                  <a:ea typeface="Century Gothic" charset="0"/>
                  <a:cs typeface="Century Gothic" charset="0"/>
                </a:endParaRPr>
              </a:p>
            </p:txBody>
          </p:sp>
          <p:sp>
            <p:nvSpPr>
              <p:cNvPr id="24" name="Oval 23"/>
              <p:cNvSpPr/>
              <p:nvPr/>
            </p:nvSpPr>
            <p:spPr>
              <a:xfrm>
                <a:off x="5272991" y="1884250"/>
                <a:ext cx="1353575" cy="1353575"/>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24" idx="2"/>
              </p:cNvCxnSpPr>
              <p:nvPr/>
            </p:nvCxnSpPr>
            <p:spPr>
              <a:xfrm flipH="1" flipV="1">
                <a:off x="3411632" y="2540730"/>
                <a:ext cx="1861359" cy="20308"/>
              </a:xfrm>
              <a:prstGeom prst="line">
                <a:avLst/>
              </a:prstGeom>
              <a:ln w="38100">
                <a:solidFill>
                  <a:schemeClr val="bg1"/>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1472" y="2346800"/>
              <a:ext cx="495993" cy="781396"/>
            </a:xfrm>
            <a:prstGeom prst="rect">
              <a:avLst/>
            </a:prstGeom>
          </p:spPr>
        </p:pic>
      </p:grpSp>
      <p:cxnSp>
        <p:nvCxnSpPr>
          <p:cNvPr id="14" name="Straight Connector 13"/>
          <p:cNvCxnSpPr/>
          <p:nvPr/>
        </p:nvCxnSpPr>
        <p:spPr>
          <a:xfrm>
            <a:off x="-7135" y="2032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6B21E26-5C89-40A1-99AB-5FD22202A90B}"/>
              </a:ext>
            </a:extLst>
          </p:cNvPr>
          <p:cNvSpPr txBox="1"/>
          <p:nvPr/>
        </p:nvSpPr>
        <p:spPr>
          <a:xfrm>
            <a:off x="5972400" y="4885650"/>
            <a:ext cx="319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a:solidFill>
                  <a:srgbClr val="FFFFFF"/>
                </a:solidFill>
                <a:ea typeface="+mn-lt"/>
                <a:cs typeface="+mn-lt"/>
              </a:rPr>
              <a:t>Res et al. Med Sci Sports </a:t>
            </a:r>
            <a:r>
              <a:rPr lang="en-US" sz="800" err="1">
                <a:solidFill>
                  <a:srgbClr val="FFFFFF"/>
                </a:solidFill>
                <a:ea typeface="+mn-lt"/>
                <a:cs typeface="+mn-lt"/>
              </a:rPr>
              <a:t>Exerc</a:t>
            </a:r>
            <a:r>
              <a:rPr lang="en-US" sz="800">
                <a:solidFill>
                  <a:srgbClr val="FFFFFF"/>
                </a:solidFill>
                <a:ea typeface="+mn-lt"/>
                <a:cs typeface="+mn-lt"/>
              </a:rPr>
              <a:t>. 44:1560-1569, 2012. </a:t>
            </a:r>
            <a:endParaRPr lang="en-US" sz="800">
              <a:solidFill>
                <a:srgbClr val="FFFFFF"/>
              </a:solidFill>
            </a:endParaRPr>
          </a:p>
        </p:txBody>
      </p:sp>
    </p:spTree>
    <p:extLst>
      <p:ext uri="{BB962C8B-B14F-4D97-AF65-F5344CB8AC3E}">
        <p14:creationId xmlns:p14="http://schemas.microsoft.com/office/powerpoint/2010/main" val="166943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56958714_Large.jpg"/>
          <p:cNvPicPr>
            <a:picLocks noChangeAspect="1"/>
          </p:cNvPicPr>
          <p:nvPr/>
        </p:nvPicPr>
        <p:blipFill rotWithShape="1">
          <a:blip r:embed="rId3" cstate="print">
            <a:extLst>
              <a:ext uri="{28A0092B-C50C-407E-A947-70E740481C1C}">
                <a14:useLocalDpi xmlns:a14="http://schemas.microsoft.com/office/drawing/2010/main"/>
              </a:ext>
            </a:extLst>
          </a:blip>
          <a:srcRect l="-1918"/>
          <a:stretch/>
        </p:blipFill>
        <p:spPr>
          <a:xfrm>
            <a:off x="4640489" y="0"/>
            <a:ext cx="4503511" cy="5143500"/>
          </a:xfrm>
          <a:prstGeom prst="rect">
            <a:avLst/>
          </a:prstGeom>
        </p:spPr>
      </p:pic>
      <p:grpSp>
        <p:nvGrpSpPr>
          <p:cNvPr id="20" name="Group 19"/>
          <p:cNvGrpSpPr/>
          <p:nvPr/>
        </p:nvGrpSpPr>
        <p:grpSpPr>
          <a:xfrm>
            <a:off x="-840" y="0"/>
            <a:ext cx="4795200" cy="1433822"/>
            <a:chOff x="4348800" y="0"/>
            <a:chExt cx="4795200" cy="1300480"/>
          </a:xfrm>
        </p:grpSpPr>
        <p:sp>
          <p:nvSpPr>
            <p:cNvPr id="39" name="Rectangle 38"/>
            <p:cNvSpPr/>
            <p:nvPr/>
          </p:nvSpPr>
          <p:spPr>
            <a:xfrm>
              <a:off x="4348800" y="0"/>
              <a:ext cx="4795200" cy="1300480"/>
            </a:xfrm>
            <a:prstGeom prst="rect">
              <a:avLst/>
            </a:pr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
            <p:cNvSpPr/>
            <p:nvPr/>
          </p:nvSpPr>
          <p:spPr>
            <a:xfrm>
              <a:off x="435600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08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840" y="1415250"/>
            <a:ext cx="4795200" cy="3728250"/>
          </a:xfrm>
          <a:prstGeom prst="rect">
            <a:avLst/>
          </a:pr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2221911" y="2541850"/>
            <a:ext cx="5143500" cy="5979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23" name="Rectangle 22"/>
          <p:cNvSpPr/>
          <p:nvPr/>
        </p:nvSpPr>
        <p:spPr>
          <a:xfrm>
            <a:off x="0" y="138693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34" name="Rectangle 33"/>
          <p:cNvSpPr/>
          <p:nvPr/>
        </p:nvSpPr>
        <p:spPr>
          <a:xfrm>
            <a:off x="1807027" y="133764"/>
            <a:ext cx="3616364" cy="1169551"/>
          </a:xfrm>
          <a:prstGeom prst="rect">
            <a:avLst/>
          </a:prstGeom>
        </p:spPr>
        <p:txBody>
          <a:bodyPr wrap="square">
            <a:spAutoFit/>
          </a:bodyPr>
          <a:lstStyle/>
          <a:p>
            <a:r>
              <a:rPr lang="en-US" sz="3500" b="1">
                <a:solidFill>
                  <a:schemeClr val="bg1"/>
                </a:solidFill>
                <a:latin typeface="Century Gothic" charset="0"/>
                <a:ea typeface="Century Gothic" charset="0"/>
                <a:cs typeface="Century Gothic" charset="0"/>
              </a:rPr>
              <a:t>Types of </a:t>
            </a:r>
            <a:br>
              <a:rPr lang="en-US" sz="3500" b="1">
                <a:solidFill>
                  <a:schemeClr val="bg1"/>
                </a:solidFill>
                <a:latin typeface="Century Gothic" charset="0"/>
                <a:ea typeface="Century Gothic" charset="0"/>
                <a:cs typeface="Century Gothic" charset="0"/>
              </a:rPr>
            </a:br>
            <a:r>
              <a:rPr lang="en-US" sz="3500" b="1">
                <a:solidFill>
                  <a:schemeClr val="bg1"/>
                </a:solidFill>
                <a:latin typeface="Century Gothic" charset="0"/>
                <a:ea typeface="Century Gothic" charset="0"/>
                <a:cs typeface="Century Gothic" charset="0"/>
              </a:rPr>
              <a:t>Protein</a:t>
            </a:r>
          </a:p>
        </p:txBody>
      </p:sp>
      <p:cxnSp>
        <p:nvCxnSpPr>
          <p:cNvPr id="42" name="Straight Connector 41"/>
          <p:cNvCxnSpPr/>
          <p:nvPr/>
        </p:nvCxnSpPr>
        <p:spPr>
          <a:xfrm>
            <a:off x="48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965" y="162019"/>
            <a:ext cx="996371" cy="1099222"/>
          </a:xfrm>
          <a:prstGeom prst="rect">
            <a:avLst/>
          </a:prstGeom>
        </p:spPr>
      </p:pic>
      <p:grpSp>
        <p:nvGrpSpPr>
          <p:cNvPr id="55" name="Group 54"/>
          <p:cNvGrpSpPr/>
          <p:nvPr/>
        </p:nvGrpSpPr>
        <p:grpSpPr>
          <a:xfrm>
            <a:off x="-8510" y="2631413"/>
            <a:ext cx="4810540" cy="1330290"/>
            <a:chOff x="-8510" y="2712438"/>
            <a:chExt cx="4810540" cy="1330290"/>
          </a:xfrm>
        </p:grpSpPr>
        <p:sp>
          <p:nvSpPr>
            <p:cNvPr id="53" name="Rectangle 52"/>
            <p:cNvSpPr/>
            <p:nvPr/>
          </p:nvSpPr>
          <p:spPr>
            <a:xfrm>
              <a:off x="-8510" y="2712438"/>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54" name="Rectangle 53"/>
            <p:cNvSpPr/>
            <p:nvPr/>
          </p:nvSpPr>
          <p:spPr>
            <a:xfrm>
              <a:off x="-8510" y="3997009"/>
              <a:ext cx="4810540"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grpSp>
      <p:grpSp>
        <p:nvGrpSpPr>
          <p:cNvPr id="57" name="Group 56"/>
          <p:cNvGrpSpPr/>
          <p:nvPr/>
        </p:nvGrpSpPr>
        <p:grpSpPr>
          <a:xfrm>
            <a:off x="445348" y="1674803"/>
            <a:ext cx="3013179" cy="667120"/>
            <a:chOff x="445348" y="1674803"/>
            <a:chExt cx="3013179" cy="667120"/>
          </a:xfrm>
        </p:grpSpPr>
        <p:grpSp>
          <p:nvGrpSpPr>
            <p:cNvPr id="52" name="Group 51"/>
            <p:cNvGrpSpPr/>
            <p:nvPr/>
          </p:nvGrpSpPr>
          <p:grpSpPr>
            <a:xfrm>
              <a:off x="445348" y="1674803"/>
              <a:ext cx="575103" cy="667120"/>
              <a:chOff x="445348" y="1674803"/>
              <a:chExt cx="575103" cy="667120"/>
            </a:xfrm>
          </p:grpSpPr>
          <p:sp>
            <p:nvSpPr>
              <p:cNvPr id="26" name="Hexagon 25"/>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83407" y="1754663"/>
                <a:ext cx="518357" cy="553998"/>
              </a:xfrm>
              <a:prstGeom prst="rect">
                <a:avLst/>
              </a:prstGeom>
            </p:spPr>
            <p:txBody>
              <a:bodyPr wrap="square">
                <a:spAutoFit/>
              </a:bodyPr>
              <a:lstStyle/>
              <a:p>
                <a:pPr algn="ctr"/>
                <a:r>
                  <a:rPr lang="en-US" sz="3000" b="1">
                    <a:solidFill>
                      <a:srgbClr val="866F07"/>
                    </a:solidFill>
                    <a:latin typeface="Century Gothic" charset="0"/>
                    <a:ea typeface="Century Gothic" charset="0"/>
                    <a:cs typeface="Century Gothic" charset="0"/>
                  </a:rPr>
                  <a:t>1</a:t>
                </a:r>
              </a:p>
            </p:txBody>
          </p:sp>
        </p:grpSp>
        <p:sp>
          <p:nvSpPr>
            <p:cNvPr id="56" name="Rectangle 55"/>
            <p:cNvSpPr/>
            <p:nvPr/>
          </p:nvSpPr>
          <p:spPr>
            <a:xfrm>
              <a:off x="1058511" y="1824113"/>
              <a:ext cx="2400016" cy="400110"/>
            </a:xfrm>
            <a:prstGeom prst="rect">
              <a:avLst/>
            </a:prstGeom>
          </p:spPr>
          <p:txBody>
            <a:bodyPr wrap="none">
              <a:spAutoFit/>
            </a:bodyPr>
            <a:lstStyle/>
            <a:p>
              <a:r>
                <a:rPr lang="en-US" sz="2000">
                  <a:solidFill>
                    <a:srgbClr val="2D4F1E"/>
                  </a:solidFill>
                  <a:latin typeface="Century Gothic" charset="0"/>
                  <a:ea typeface="Century Gothic" charset="0"/>
                  <a:cs typeface="Century Gothic" charset="0"/>
                </a:rPr>
                <a:t>Complete protein</a:t>
              </a:r>
            </a:p>
          </p:txBody>
        </p:sp>
      </p:grpSp>
      <p:grpSp>
        <p:nvGrpSpPr>
          <p:cNvPr id="58" name="Group 57"/>
          <p:cNvGrpSpPr/>
          <p:nvPr/>
        </p:nvGrpSpPr>
        <p:grpSpPr>
          <a:xfrm>
            <a:off x="445348" y="2937918"/>
            <a:ext cx="4209971" cy="667120"/>
            <a:chOff x="445348" y="1674803"/>
            <a:chExt cx="4209971" cy="667120"/>
          </a:xfrm>
        </p:grpSpPr>
        <p:grpSp>
          <p:nvGrpSpPr>
            <p:cNvPr id="59" name="Group 58"/>
            <p:cNvGrpSpPr/>
            <p:nvPr/>
          </p:nvGrpSpPr>
          <p:grpSpPr>
            <a:xfrm>
              <a:off x="445348" y="1674803"/>
              <a:ext cx="575103" cy="667120"/>
              <a:chOff x="445348" y="1674803"/>
              <a:chExt cx="575103" cy="667120"/>
            </a:xfrm>
          </p:grpSpPr>
          <p:sp>
            <p:nvSpPr>
              <p:cNvPr id="61" name="Hexagon 60"/>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83407" y="1754663"/>
                <a:ext cx="518357" cy="553998"/>
              </a:xfrm>
              <a:prstGeom prst="rect">
                <a:avLst/>
              </a:prstGeom>
            </p:spPr>
            <p:txBody>
              <a:bodyPr wrap="square">
                <a:spAutoFit/>
              </a:bodyPr>
              <a:lstStyle/>
              <a:p>
                <a:pPr algn="ctr"/>
                <a:r>
                  <a:rPr lang="en-US" sz="3000" b="1">
                    <a:solidFill>
                      <a:srgbClr val="866F07"/>
                    </a:solidFill>
                    <a:latin typeface="Century Gothic" charset="0"/>
                    <a:ea typeface="Century Gothic" charset="0"/>
                    <a:cs typeface="Century Gothic" charset="0"/>
                  </a:rPr>
                  <a:t>2</a:t>
                </a:r>
              </a:p>
            </p:txBody>
          </p:sp>
        </p:grpSp>
        <p:sp>
          <p:nvSpPr>
            <p:cNvPr id="60" name="Rectangle 59"/>
            <p:cNvSpPr/>
            <p:nvPr/>
          </p:nvSpPr>
          <p:spPr>
            <a:xfrm>
              <a:off x="1058511" y="1812538"/>
              <a:ext cx="3596808" cy="400110"/>
            </a:xfrm>
            <a:prstGeom prst="rect">
              <a:avLst/>
            </a:prstGeom>
          </p:spPr>
          <p:txBody>
            <a:bodyPr wrap="none">
              <a:spAutoFit/>
            </a:bodyPr>
            <a:lstStyle/>
            <a:p>
              <a:r>
                <a:rPr lang="en-US" sz="2000">
                  <a:solidFill>
                    <a:srgbClr val="2D4F1E"/>
                  </a:solidFill>
                  <a:latin typeface="Century Gothic" charset="0"/>
                  <a:ea typeface="Century Gothic" charset="0"/>
                  <a:cs typeface="Century Gothic" charset="0"/>
                </a:rPr>
                <a:t>Rapidly digested/absorbed</a:t>
              </a:r>
            </a:p>
          </p:txBody>
        </p:sp>
      </p:grpSp>
      <p:grpSp>
        <p:nvGrpSpPr>
          <p:cNvPr id="63" name="Group 62"/>
          <p:cNvGrpSpPr/>
          <p:nvPr/>
        </p:nvGrpSpPr>
        <p:grpSpPr>
          <a:xfrm>
            <a:off x="445348" y="4196009"/>
            <a:ext cx="2301145" cy="667120"/>
            <a:chOff x="445348" y="1674803"/>
            <a:chExt cx="2301145" cy="667120"/>
          </a:xfrm>
        </p:grpSpPr>
        <p:grpSp>
          <p:nvGrpSpPr>
            <p:cNvPr id="64" name="Group 63"/>
            <p:cNvGrpSpPr/>
            <p:nvPr/>
          </p:nvGrpSpPr>
          <p:grpSpPr>
            <a:xfrm>
              <a:off x="445348" y="1674803"/>
              <a:ext cx="575103" cy="667120"/>
              <a:chOff x="445348" y="1674803"/>
              <a:chExt cx="575103" cy="667120"/>
            </a:xfrm>
          </p:grpSpPr>
          <p:sp>
            <p:nvSpPr>
              <p:cNvPr id="66" name="Hexagon 65"/>
              <p:cNvSpPr/>
              <p:nvPr/>
            </p:nvSpPr>
            <p:spPr>
              <a:xfrm rot="5400000">
                <a:off x="399340" y="1720811"/>
                <a:ext cx="667120" cy="575103"/>
              </a:xfrm>
              <a:prstGeom prst="hexagon">
                <a:avLst/>
              </a:prstGeom>
              <a:solidFill>
                <a:srgbClr val="FFD00D"/>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83407" y="1754663"/>
                <a:ext cx="518357" cy="553998"/>
              </a:xfrm>
              <a:prstGeom prst="rect">
                <a:avLst/>
              </a:prstGeom>
            </p:spPr>
            <p:txBody>
              <a:bodyPr wrap="square">
                <a:spAutoFit/>
              </a:bodyPr>
              <a:lstStyle/>
              <a:p>
                <a:pPr algn="ctr"/>
                <a:r>
                  <a:rPr lang="en-US" sz="3000" b="1">
                    <a:solidFill>
                      <a:srgbClr val="866F07"/>
                    </a:solidFill>
                    <a:latin typeface="Century Gothic" charset="0"/>
                    <a:ea typeface="Century Gothic" charset="0"/>
                    <a:cs typeface="Century Gothic" charset="0"/>
                  </a:rPr>
                  <a:t>2</a:t>
                </a:r>
              </a:p>
            </p:txBody>
          </p:sp>
        </p:grpSp>
        <p:sp>
          <p:nvSpPr>
            <p:cNvPr id="65" name="Rectangle 64"/>
            <p:cNvSpPr/>
            <p:nvPr/>
          </p:nvSpPr>
          <p:spPr>
            <a:xfrm>
              <a:off x="1058511" y="1812538"/>
              <a:ext cx="1687982" cy="400110"/>
            </a:xfrm>
            <a:prstGeom prst="rect">
              <a:avLst/>
            </a:prstGeom>
          </p:spPr>
          <p:txBody>
            <a:bodyPr wrap="none">
              <a:spAutoFit/>
            </a:bodyPr>
            <a:lstStyle/>
            <a:p>
              <a:r>
                <a:rPr lang="en-US" sz="2000" err="1">
                  <a:solidFill>
                    <a:srgbClr val="2D4F1E"/>
                  </a:solidFill>
                  <a:latin typeface="Century Gothic" charset="0"/>
                  <a:ea typeface="Century Gothic" charset="0"/>
                  <a:cs typeface="Century Gothic" charset="0"/>
                </a:rPr>
                <a:t>Leucine</a:t>
              </a:r>
              <a:r>
                <a:rPr lang="en-US" sz="2000">
                  <a:solidFill>
                    <a:srgbClr val="2D4F1E"/>
                  </a:solidFill>
                  <a:latin typeface="Century Gothic" charset="0"/>
                  <a:ea typeface="Century Gothic" charset="0"/>
                  <a:cs typeface="Century Gothic" charset="0"/>
                </a:rPr>
                <a:t> rich</a:t>
              </a:r>
            </a:p>
          </p:txBody>
        </p:sp>
      </p:grpSp>
      <p:sp>
        <p:nvSpPr>
          <p:cNvPr id="69" name="Rectangle 68"/>
          <p:cNvSpPr/>
          <p:nvPr/>
        </p:nvSpPr>
        <p:spPr>
          <a:xfrm>
            <a:off x="4810540" y="4944154"/>
            <a:ext cx="4336406" cy="184666"/>
          </a:xfrm>
          <a:prstGeom prst="rect">
            <a:avLst/>
          </a:prstGeom>
        </p:spPr>
        <p:txBody>
          <a:bodyPr wrap="square">
            <a:spAutoFit/>
          </a:bodyPr>
          <a:lstStyle/>
          <a:p>
            <a:pPr algn="r"/>
            <a:r>
              <a:rPr lang="nl-NL" sz="600">
                <a:solidFill>
                  <a:srgbClr val="FFD00B"/>
                </a:solidFill>
                <a:latin typeface="Century Gothic" charset="0"/>
                <a:ea typeface="Century Gothic" charset="0"/>
                <a:cs typeface="Century Gothic" charset="0"/>
              </a:rPr>
              <a:t>Philips &amp; van Loon. J </a:t>
            </a:r>
            <a:r>
              <a:rPr lang="nl-NL" sz="600" err="1">
                <a:solidFill>
                  <a:srgbClr val="FFD00B"/>
                </a:solidFill>
                <a:latin typeface="Century Gothic" charset="0"/>
                <a:ea typeface="Century Gothic" charset="0"/>
                <a:cs typeface="Century Gothic" charset="0"/>
              </a:rPr>
              <a:t>Sports</a:t>
            </a:r>
            <a:r>
              <a:rPr lang="nl-NL" sz="600">
                <a:solidFill>
                  <a:srgbClr val="FFD00B"/>
                </a:solidFill>
                <a:latin typeface="Century Gothic" charset="0"/>
                <a:ea typeface="Century Gothic" charset="0"/>
                <a:cs typeface="Century Gothic" charset="0"/>
              </a:rPr>
              <a:t> </a:t>
            </a:r>
            <a:r>
              <a:rPr lang="nl-NL" sz="600" err="1">
                <a:solidFill>
                  <a:srgbClr val="FFD00B"/>
                </a:solidFill>
                <a:latin typeface="Century Gothic" charset="0"/>
                <a:ea typeface="Century Gothic" charset="0"/>
                <a:cs typeface="Century Gothic" charset="0"/>
              </a:rPr>
              <a:t>Sci</a:t>
            </a:r>
            <a:r>
              <a:rPr lang="nl-NL" sz="600">
                <a:solidFill>
                  <a:srgbClr val="FFD00B"/>
                </a:solidFill>
                <a:latin typeface="Century Gothic" charset="0"/>
                <a:ea typeface="Century Gothic" charset="0"/>
                <a:cs typeface="Century Gothic" charset="0"/>
              </a:rPr>
              <a:t>. 29:S29-S38, 2011. </a:t>
            </a:r>
          </a:p>
        </p:txBody>
      </p:sp>
      <p:pic>
        <p:nvPicPr>
          <p:cNvPr id="70" name="Pictur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307" y="431379"/>
            <a:ext cx="350845" cy="551168"/>
          </a:xfrm>
          <a:prstGeom prst="rect">
            <a:avLst/>
          </a:prstGeom>
        </p:spPr>
      </p:pic>
      <p:cxnSp>
        <p:nvCxnSpPr>
          <p:cNvPr id="35" name="Straight Connector 34"/>
          <p:cNvCxnSpPr/>
          <p:nvPr/>
        </p:nvCxnSpPr>
        <p:spPr>
          <a:xfrm>
            <a:off x="-15012" y="1845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66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10401"/>
            <a:ext cx="9144000" cy="5090988"/>
          </a:xfrm>
          <a:prstGeom prst="rect">
            <a:avLst/>
          </a:prstGeom>
        </p:spPr>
      </p:pic>
      <p:sp>
        <p:nvSpPr>
          <p:cNvPr id="5" name="Rectangle 4"/>
          <p:cNvSpPr/>
          <p:nvPr/>
        </p:nvSpPr>
        <p:spPr>
          <a:xfrm>
            <a:off x="2" y="41593"/>
            <a:ext cx="9143256" cy="5077437"/>
          </a:xfrm>
          <a:prstGeom prst="rect">
            <a:avLst/>
          </a:prstGeom>
          <a:gradFill>
            <a:gsLst>
              <a:gs pos="50000">
                <a:schemeClr val="tx1">
                  <a:alpha val="0"/>
                </a:schemeClr>
              </a:gs>
              <a:gs pos="100000">
                <a:schemeClr val="tx1">
                  <a:alpha val="66000"/>
                </a:scheme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16293" y="541814"/>
            <a:ext cx="5501814" cy="1220847"/>
          </a:xfrm>
          <a:prstGeom prst="rect">
            <a:avLst/>
          </a:prstGeom>
          <a:effectLst>
            <a:outerShdw blurRad="76200" dist="50800" dir="5400000" algn="ctr" rotWithShape="0">
              <a:srgbClr val="000000">
                <a:alpha val="20000"/>
              </a:srgbClr>
            </a:outerShdw>
          </a:effectLst>
        </p:spPr>
        <p:txBody>
          <a:bodyPr wrap="square" rtlCol="0">
            <a:spAutoFit/>
          </a:bodyPr>
          <a:lstStyle/>
          <a:p>
            <a:pPr>
              <a:lnSpc>
                <a:spcPts val="4400"/>
              </a:lnSpc>
            </a:pPr>
            <a:r>
              <a:rPr lang="en-US" sz="3500" b="1">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PROTEIN AND </a:t>
            </a:r>
            <a:br>
              <a:rPr lang="en-US" sz="3500" b="1">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br>
            <a:r>
              <a:rPr lang="en-US" sz="3500" b="1">
                <a:solidFill>
                  <a:schemeClr val="bg1"/>
                </a:solidFill>
                <a:effectLst>
                  <a:outerShdw blurRad="114300" sx="102000" sy="102000" algn="ctr" rotWithShape="0">
                    <a:prstClr val="black">
                      <a:alpha val="20000"/>
                    </a:prstClr>
                  </a:outerShdw>
                </a:effectLst>
                <a:latin typeface="Century Gothic" charset="0"/>
                <a:ea typeface="Century Gothic" charset="0"/>
                <a:cs typeface="Century Gothic" charset="0"/>
              </a:rPr>
              <a:t>THE BODY</a:t>
            </a:r>
          </a:p>
        </p:txBody>
      </p:sp>
      <p:sp>
        <p:nvSpPr>
          <p:cNvPr id="9" name="Hexagon 8"/>
          <p:cNvSpPr/>
          <p:nvPr/>
        </p:nvSpPr>
        <p:spPr>
          <a:xfrm rot="5400000">
            <a:off x="164427" y="594598"/>
            <a:ext cx="1258974" cy="108532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91182" y="1862188"/>
            <a:ext cx="5431971" cy="2964914"/>
          </a:xfrm>
          <a:prstGeom prst="rect">
            <a:avLst/>
          </a:prstGeom>
        </p:spPr>
        <p:txBody>
          <a:bodyPr wrap="square">
            <a:spAutoFit/>
          </a:bodyPr>
          <a:lstStyle/>
          <a:p>
            <a:pPr>
              <a:lnSpc>
                <a:spcPts val="3200"/>
              </a:lnSpc>
            </a:pPr>
            <a:r>
              <a:rPr lang="en-US" sz="1500">
                <a:solidFill>
                  <a:schemeClr val="bg1"/>
                </a:solidFill>
                <a:latin typeface="Century Gothic" charset="0"/>
                <a:ea typeface="Century Gothic" charset="0"/>
                <a:cs typeface="Century Gothic" charset="0"/>
              </a:rPr>
              <a:t>Structure</a:t>
            </a:r>
          </a:p>
          <a:p>
            <a:pPr>
              <a:lnSpc>
                <a:spcPts val="3200"/>
              </a:lnSpc>
            </a:pPr>
            <a:r>
              <a:rPr lang="en-US" sz="1500">
                <a:solidFill>
                  <a:schemeClr val="bg1"/>
                </a:solidFill>
                <a:latin typeface="Century Gothic" charset="0"/>
                <a:ea typeface="Century Gothic" charset="0"/>
                <a:cs typeface="Century Gothic" charset="0"/>
              </a:rPr>
              <a:t>Movement</a:t>
            </a:r>
          </a:p>
          <a:p>
            <a:pPr>
              <a:lnSpc>
                <a:spcPts val="3200"/>
              </a:lnSpc>
            </a:pPr>
            <a:r>
              <a:rPr lang="en-US" sz="1500">
                <a:solidFill>
                  <a:schemeClr val="bg1"/>
                </a:solidFill>
                <a:latin typeface="Century Gothic" charset="0"/>
                <a:ea typeface="Century Gothic" charset="0"/>
                <a:cs typeface="Century Gothic" charset="0"/>
              </a:rPr>
              <a:t>Immune function</a:t>
            </a:r>
          </a:p>
          <a:p>
            <a:pPr>
              <a:lnSpc>
                <a:spcPts val="3200"/>
              </a:lnSpc>
            </a:pPr>
            <a:r>
              <a:rPr lang="en-US" sz="1500">
                <a:solidFill>
                  <a:schemeClr val="bg1"/>
                </a:solidFill>
                <a:latin typeface="Century Gothic" charset="0"/>
                <a:ea typeface="Century Gothic" charset="0"/>
                <a:cs typeface="Century Gothic" charset="0"/>
              </a:rPr>
              <a:t>Transport</a:t>
            </a:r>
          </a:p>
          <a:p>
            <a:pPr>
              <a:lnSpc>
                <a:spcPts val="3200"/>
              </a:lnSpc>
            </a:pPr>
            <a:r>
              <a:rPr lang="en-US" sz="1500">
                <a:solidFill>
                  <a:schemeClr val="bg1"/>
                </a:solidFill>
                <a:latin typeface="Century Gothic" charset="0"/>
                <a:ea typeface="Century Gothic" charset="0"/>
                <a:cs typeface="Century Gothic" charset="0"/>
              </a:rPr>
              <a:t>Hormones</a:t>
            </a:r>
          </a:p>
          <a:p>
            <a:pPr>
              <a:lnSpc>
                <a:spcPts val="3200"/>
              </a:lnSpc>
            </a:pPr>
            <a:r>
              <a:rPr lang="en-US" sz="1500">
                <a:solidFill>
                  <a:schemeClr val="bg1"/>
                </a:solidFill>
                <a:latin typeface="Century Gothic" charset="0"/>
                <a:ea typeface="Century Gothic" charset="0"/>
                <a:cs typeface="Century Gothic" charset="0"/>
              </a:rPr>
              <a:t>Enzymes </a:t>
            </a:r>
          </a:p>
          <a:p>
            <a:pPr>
              <a:lnSpc>
                <a:spcPts val="3200"/>
              </a:lnSpc>
            </a:pPr>
            <a:r>
              <a:rPr lang="en-US" sz="1500">
                <a:solidFill>
                  <a:schemeClr val="bg1"/>
                </a:solidFill>
                <a:latin typeface="Century Gothic" charset="0"/>
                <a:ea typeface="Century Gothic" charset="0"/>
                <a:cs typeface="Century Gothic" charset="0"/>
              </a:rPr>
              <a:t>Cell signaling</a:t>
            </a:r>
          </a:p>
        </p:txBody>
      </p:sp>
      <p:cxnSp>
        <p:nvCxnSpPr>
          <p:cNvPr id="28" name="Straight Connector 27"/>
          <p:cNvCxnSpPr/>
          <p:nvPr/>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666296" y="1766745"/>
            <a:ext cx="255236" cy="2940517"/>
            <a:chOff x="666296" y="1766745"/>
            <a:chExt cx="255236" cy="2940517"/>
          </a:xfrm>
        </p:grpSpPr>
        <p:cxnSp>
          <p:nvCxnSpPr>
            <p:cNvPr id="11" name="Straight Connector 10"/>
            <p:cNvCxnSpPr>
              <a:endCxn id="23" idx="0"/>
            </p:cNvCxnSpPr>
            <p:nvPr/>
          </p:nvCxnSpPr>
          <p:spPr>
            <a:xfrm>
              <a:off x="793914" y="1766745"/>
              <a:ext cx="6896" cy="275872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666296" y="1998392"/>
              <a:ext cx="255236" cy="255236"/>
              <a:chOff x="492209" y="2386363"/>
              <a:chExt cx="373692" cy="373692"/>
            </a:xfrm>
          </p:grpSpPr>
          <p:sp>
            <p:nvSpPr>
              <p:cNvPr id="36" name="Oval 35"/>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38" name="Group 37"/>
            <p:cNvGrpSpPr/>
            <p:nvPr/>
          </p:nvGrpSpPr>
          <p:grpSpPr>
            <a:xfrm>
              <a:off x="666296" y="2407331"/>
              <a:ext cx="255236" cy="255236"/>
              <a:chOff x="492209" y="2386363"/>
              <a:chExt cx="373692" cy="373692"/>
            </a:xfrm>
          </p:grpSpPr>
          <p:sp>
            <p:nvSpPr>
              <p:cNvPr id="39" name="Oval 38"/>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41" name="Group 40"/>
            <p:cNvGrpSpPr/>
            <p:nvPr/>
          </p:nvGrpSpPr>
          <p:grpSpPr>
            <a:xfrm>
              <a:off x="666296" y="2816270"/>
              <a:ext cx="255236" cy="255236"/>
              <a:chOff x="492209" y="2386363"/>
              <a:chExt cx="373692" cy="373692"/>
            </a:xfrm>
          </p:grpSpPr>
          <p:sp>
            <p:nvSpPr>
              <p:cNvPr id="42" name="Oval 41"/>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44" name="Group 43"/>
            <p:cNvGrpSpPr/>
            <p:nvPr/>
          </p:nvGrpSpPr>
          <p:grpSpPr>
            <a:xfrm>
              <a:off x="666296" y="3225209"/>
              <a:ext cx="255236" cy="255236"/>
              <a:chOff x="492209" y="2386363"/>
              <a:chExt cx="373692" cy="373692"/>
            </a:xfrm>
          </p:grpSpPr>
          <p:sp>
            <p:nvSpPr>
              <p:cNvPr id="45" name="Oval 44"/>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47" name="Group 46"/>
            <p:cNvGrpSpPr/>
            <p:nvPr/>
          </p:nvGrpSpPr>
          <p:grpSpPr>
            <a:xfrm>
              <a:off x="666296" y="3634148"/>
              <a:ext cx="255236" cy="255236"/>
              <a:chOff x="492209" y="2386363"/>
              <a:chExt cx="373692" cy="373692"/>
            </a:xfrm>
          </p:grpSpPr>
          <p:sp>
            <p:nvSpPr>
              <p:cNvPr id="48" name="Oval 47"/>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50" name="Group 49"/>
            <p:cNvGrpSpPr/>
            <p:nvPr/>
          </p:nvGrpSpPr>
          <p:grpSpPr>
            <a:xfrm>
              <a:off x="666296" y="4043087"/>
              <a:ext cx="255236" cy="255236"/>
              <a:chOff x="492209" y="2386363"/>
              <a:chExt cx="373692" cy="373692"/>
            </a:xfrm>
          </p:grpSpPr>
          <p:sp>
            <p:nvSpPr>
              <p:cNvPr id="51" name="Oval 50"/>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nvGrpSpPr>
            <p:cNvPr id="53" name="Group 52"/>
            <p:cNvGrpSpPr/>
            <p:nvPr/>
          </p:nvGrpSpPr>
          <p:grpSpPr>
            <a:xfrm>
              <a:off x="666296" y="4452026"/>
              <a:ext cx="255236" cy="255236"/>
              <a:chOff x="492209" y="2386363"/>
              <a:chExt cx="373692" cy="373692"/>
            </a:xfrm>
          </p:grpSpPr>
          <p:sp>
            <p:nvSpPr>
              <p:cNvPr id="54" name="Oval 53"/>
              <p:cNvSpPr/>
              <p:nvPr/>
            </p:nvSpPr>
            <p:spPr>
              <a:xfrm>
                <a:off x="492209" y="2386363"/>
                <a:ext cx="373692" cy="373692"/>
              </a:xfrm>
              <a:prstGeom prst="ellipse">
                <a:avLst/>
              </a:prstGeom>
              <a:solidFill>
                <a:srgbClr val="FFD00D"/>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463" y="2501799"/>
                <a:ext cx="193393" cy="159575"/>
              </a:xfrm>
              <a:prstGeom prst="rect">
                <a:avLst/>
              </a:prstGeom>
            </p:spPr>
          </p:pic>
        </p:grpSp>
      </p:grpSp>
      <p:sp>
        <p:nvSpPr>
          <p:cNvPr id="58" name="Freeform 57"/>
          <p:cNvSpPr>
            <a:spLocks/>
          </p:cNvSpPr>
          <p:nvPr/>
        </p:nvSpPr>
        <p:spPr bwMode="auto">
          <a:xfrm>
            <a:off x="446306" y="792736"/>
            <a:ext cx="709007" cy="710456"/>
          </a:xfrm>
          <a:custGeom>
            <a:avLst/>
            <a:gdLst>
              <a:gd name="T0" fmla="*/ 958 w 980"/>
              <a:gd name="T1" fmla="*/ 560 h 980"/>
              <a:gd name="T2" fmla="*/ 924 w 980"/>
              <a:gd name="T3" fmla="*/ 440 h 980"/>
              <a:gd name="T4" fmla="*/ 856 w 980"/>
              <a:gd name="T5" fmla="*/ 267 h 980"/>
              <a:gd name="T6" fmla="*/ 741 w 980"/>
              <a:gd name="T7" fmla="*/ 133 h 980"/>
              <a:gd name="T8" fmla="*/ 570 w 980"/>
              <a:gd name="T9" fmla="*/ 18 h 980"/>
              <a:gd name="T10" fmla="*/ 404 w 980"/>
              <a:gd name="T11" fmla="*/ 6 h 980"/>
              <a:gd name="T12" fmla="*/ 345 w 980"/>
              <a:gd name="T13" fmla="*/ 50 h 980"/>
              <a:gd name="T14" fmla="*/ 309 w 980"/>
              <a:gd name="T15" fmla="*/ 137 h 980"/>
              <a:gd name="T16" fmla="*/ 317 w 980"/>
              <a:gd name="T17" fmla="*/ 221 h 980"/>
              <a:gd name="T18" fmla="*/ 406 w 980"/>
              <a:gd name="T19" fmla="*/ 257 h 980"/>
              <a:gd name="T20" fmla="*/ 506 w 980"/>
              <a:gd name="T21" fmla="*/ 261 h 980"/>
              <a:gd name="T22" fmla="*/ 534 w 980"/>
              <a:gd name="T23" fmla="*/ 219 h 980"/>
              <a:gd name="T24" fmla="*/ 584 w 980"/>
              <a:gd name="T25" fmla="*/ 271 h 980"/>
              <a:gd name="T26" fmla="*/ 619 w 980"/>
              <a:gd name="T27" fmla="*/ 392 h 980"/>
              <a:gd name="T28" fmla="*/ 542 w 980"/>
              <a:gd name="T29" fmla="*/ 424 h 980"/>
              <a:gd name="T30" fmla="*/ 472 w 980"/>
              <a:gd name="T31" fmla="*/ 438 h 980"/>
              <a:gd name="T32" fmla="*/ 426 w 980"/>
              <a:gd name="T33" fmla="*/ 470 h 980"/>
              <a:gd name="T34" fmla="*/ 323 w 980"/>
              <a:gd name="T35" fmla="*/ 418 h 980"/>
              <a:gd name="T36" fmla="*/ 142 w 980"/>
              <a:gd name="T37" fmla="*/ 394 h 980"/>
              <a:gd name="T38" fmla="*/ 18 w 980"/>
              <a:gd name="T39" fmla="*/ 430 h 980"/>
              <a:gd name="T40" fmla="*/ 2 w 980"/>
              <a:gd name="T41" fmla="*/ 472 h 980"/>
              <a:gd name="T42" fmla="*/ 20 w 980"/>
              <a:gd name="T43" fmla="*/ 488 h 980"/>
              <a:gd name="T44" fmla="*/ 44 w 980"/>
              <a:gd name="T45" fmla="*/ 486 h 980"/>
              <a:gd name="T46" fmla="*/ 162 w 980"/>
              <a:gd name="T47" fmla="*/ 456 h 980"/>
              <a:gd name="T48" fmla="*/ 305 w 980"/>
              <a:gd name="T49" fmla="*/ 478 h 980"/>
              <a:gd name="T50" fmla="*/ 392 w 980"/>
              <a:gd name="T51" fmla="*/ 526 h 980"/>
              <a:gd name="T52" fmla="*/ 426 w 980"/>
              <a:gd name="T53" fmla="*/ 548 h 980"/>
              <a:gd name="T54" fmla="*/ 452 w 980"/>
              <a:gd name="T55" fmla="*/ 534 h 980"/>
              <a:gd name="T56" fmla="*/ 520 w 980"/>
              <a:gd name="T57" fmla="*/ 488 h 980"/>
              <a:gd name="T58" fmla="*/ 611 w 980"/>
              <a:gd name="T59" fmla="*/ 510 h 980"/>
              <a:gd name="T60" fmla="*/ 667 w 980"/>
              <a:gd name="T61" fmla="*/ 546 h 980"/>
              <a:gd name="T62" fmla="*/ 697 w 980"/>
              <a:gd name="T63" fmla="*/ 514 h 980"/>
              <a:gd name="T64" fmla="*/ 659 w 980"/>
              <a:gd name="T65" fmla="*/ 293 h 980"/>
              <a:gd name="T66" fmla="*/ 595 w 980"/>
              <a:gd name="T67" fmla="*/ 183 h 980"/>
              <a:gd name="T68" fmla="*/ 510 w 980"/>
              <a:gd name="T69" fmla="*/ 143 h 980"/>
              <a:gd name="T70" fmla="*/ 482 w 980"/>
              <a:gd name="T71" fmla="*/ 163 h 980"/>
              <a:gd name="T72" fmla="*/ 474 w 980"/>
              <a:gd name="T73" fmla="*/ 203 h 980"/>
              <a:gd name="T74" fmla="*/ 369 w 980"/>
              <a:gd name="T75" fmla="*/ 185 h 980"/>
              <a:gd name="T76" fmla="*/ 387 w 980"/>
              <a:gd name="T77" fmla="*/ 104 h 980"/>
              <a:gd name="T78" fmla="*/ 458 w 980"/>
              <a:gd name="T79" fmla="*/ 62 h 980"/>
              <a:gd name="T80" fmla="*/ 560 w 980"/>
              <a:gd name="T81" fmla="*/ 82 h 980"/>
              <a:gd name="T82" fmla="*/ 739 w 980"/>
              <a:gd name="T83" fmla="*/ 217 h 980"/>
              <a:gd name="T84" fmla="*/ 828 w 980"/>
              <a:gd name="T85" fmla="*/ 346 h 980"/>
              <a:gd name="T86" fmla="*/ 878 w 980"/>
              <a:gd name="T87" fmla="*/ 528 h 980"/>
              <a:gd name="T88" fmla="*/ 906 w 980"/>
              <a:gd name="T89" fmla="*/ 591 h 980"/>
              <a:gd name="T90" fmla="*/ 862 w 980"/>
              <a:gd name="T91" fmla="*/ 653 h 980"/>
              <a:gd name="T92" fmla="*/ 723 w 980"/>
              <a:gd name="T93" fmla="*/ 739 h 980"/>
              <a:gd name="T94" fmla="*/ 586 w 980"/>
              <a:gd name="T95" fmla="*/ 775 h 980"/>
              <a:gd name="T96" fmla="*/ 440 w 980"/>
              <a:gd name="T97" fmla="*/ 759 h 980"/>
              <a:gd name="T98" fmla="*/ 500 w 980"/>
              <a:gd name="T99" fmla="*/ 731 h 980"/>
              <a:gd name="T100" fmla="*/ 526 w 980"/>
              <a:gd name="T101" fmla="*/ 697 h 980"/>
              <a:gd name="T102" fmla="*/ 504 w 980"/>
              <a:gd name="T103" fmla="*/ 671 h 980"/>
              <a:gd name="T104" fmla="*/ 448 w 980"/>
              <a:gd name="T105" fmla="*/ 681 h 980"/>
              <a:gd name="T106" fmla="*/ 381 w 980"/>
              <a:gd name="T107" fmla="*/ 741 h 980"/>
              <a:gd name="T108" fmla="*/ 335 w 980"/>
              <a:gd name="T109" fmla="*/ 910 h 980"/>
              <a:gd name="T110" fmla="*/ 345 w 980"/>
              <a:gd name="T111" fmla="*/ 976 h 980"/>
              <a:gd name="T112" fmla="*/ 381 w 980"/>
              <a:gd name="T113" fmla="*/ 972 h 980"/>
              <a:gd name="T114" fmla="*/ 414 w 980"/>
              <a:gd name="T115" fmla="*/ 828 h 980"/>
              <a:gd name="T116" fmla="*/ 623 w 980"/>
              <a:gd name="T117" fmla="*/ 832 h 980"/>
              <a:gd name="T118" fmla="*/ 781 w 980"/>
              <a:gd name="T119" fmla="*/ 781 h 980"/>
              <a:gd name="T120" fmla="*/ 948 w 980"/>
              <a:gd name="T121" fmla="*/ 659 h 980"/>
              <a:gd name="T122" fmla="*/ 980 w 980"/>
              <a:gd name="T123" fmla="*/ 60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980">
                <a:moveTo>
                  <a:pt x="980" y="603"/>
                </a:moveTo>
                <a:lnTo>
                  <a:pt x="980" y="603"/>
                </a:lnTo>
                <a:lnTo>
                  <a:pt x="976" y="593"/>
                </a:lnTo>
                <a:lnTo>
                  <a:pt x="972" y="583"/>
                </a:lnTo>
                <a:lnTo>
                  <a:pt x="958" y="560"/>
                </a:lnTo>
                <a:lnTo>
                  <a:pt x="958" y="560"/>
                </a:lnTo>
                <a:lnTo>
                  <a:pt x="948" y="542"/>
                </a:lnTo>
                <a:lnTo>
                  <a:pt x="940" y="524"/>
                </a:lnTo>
                <a:lnTo>
                  <a:pt x="940" y="520"/>
                </a:lnTo>
                <a:lnTo>
                  <a:pt x="940" y="520"/>
                </a:lnTo>
                <a:lnTo>
                  <a:pt x="934" y="488"/>
                </a:lnTo>
                <a:lnTo>
                  <a:pt x="924" y="440"/>
                </a:lnTo>
                <a:lnTo>
                  <a:pt x="908" y="384"/>
                </a:lnTo>
                <a:lnTo>
                  <a:pt x="898" y="352"/>
                </a:lnTo>
                <a:lnTo>
                  <a:pt x="886" y="323"/>
                </a:lnTo>
                <a:lnTo>
                  <a:pt x="886" y="323"/>
                </a:lnTo>
                <a:lnTo>
                  <a:pt x="872" y="295"/>
                </a:lnTo>
                <a:lnTo>
                  <a:pt x="856" y="267"/>
                </a:lnTo>
                <a:lnTo>
                  <a:pt x="838" y="239"/>
                </a:lnTo>
                <a:lnTo>
                  <a:pt x="818" y="215"/>
                </a:lnTo>
                <a:lnTo>
                  <a:pt x="798" y="191"/>
                </a:lnTo>
                <a:lnTo>
                  <a:pt x="779" y="171"/>
                </a:lnTo>
                <a:lnTo>
                  <a:pt x="741" y="133"/>
                </a:lnTo>
                <a:lnTo>
                  <a:pt x="741" y="133"/>
                </a:lnTo>
                <a:lnTo>
                  <a:pt x="697" y="96"/>
                </a:lnTo>
                <a:lnTo>
                  <a:pt x="653" y="66"/>
                </a:lnTo>
                <a:lnTo>
                  <a:pt x="617" y="42"/>
                </a:lnTo>
                <a:lnTo>
                  <a:pt x="586" y="26"/>
                </a:lnTo>
                <a:lnTo>
                  <a:pt x="586" y="26"/>
                </a:lnTo>
                <a:lnTo>
                  <a:pt x="570" y="18"/>
                </a:lnTo>
                <a:lnTo>
                  <a:pt x="552" y="12"/>
                </a:lnTo>
                <a:lnTo>
                  <a:pt x="518" y="4"/>
                </a:lnTo>
                <a:lnTo>
                  <a:pt x="486" y="0"/>
                </a:lnTo>
                <a:lnTo>
                  <a:pt x="456" y="0"/>
                </a:lnTo>
                <a:lnTo>
                  <a:pt x="428" y="2"/>
                </a:lnTo>
                <a:lnTo>
                  <a:pt x="404" y="6"/>
                </a:lnTo>
                <a:lnTo>
                  <a:pt x="387" y="12"/>
                </a:lnTo>
                <a:lnTo>
                  <a:pt x="375" y="16"/>
                </a:lnTo>
                <a:lnTo>
                  <a:pt x="375" y="16"/>
                </a:lnTo>
                <a:lnTo>
                  <a:pt x="367" y="22"/>
                </a:lnTo>
                <a:lnTo>
                  <a:pt x="357" y="32"/>
                </a:lnTo>
                <a:lnTo>
                  <a:pt x="345" y="50"/>
                </a:lnTo>
                <a:lnTo>
                  <a:pt x="331" y="78"/>
                </a:lnTo>
                <a:lnTo>
                  <a:pt x="331" y="78"/>
                </a:lnTo>
                <a:lnTo>
                  <a:pt x="319" y="102"/>
                </a:lnTo>
                <a:lnTo>
                  <a:pt x="313" y="121"/>
                </a:lnTo>
                <a:lnTo>
                  <a:pt x="309" y="137"/>
                </a:lnTo>
                <a:lnTo>
                  <a:pt x="309" y="137"/>
                </a:lnTo>
                <a:lnTo>
                  <a:pt x="307" y="155"/>
                </a:lnTo>
                <a:lnTo>
                  <a:pt x="307" y="179"/>
                </a:lnTo>
                <a:lnTo>
                  <a:pt x="307" y="179"/>
                </a:lnTo>
                <a:lnTo>
                  <a:pt x="309" y="197"/>
                </a:lnTo>
                <a:lnTo>
                  <a:pt x="313" y="211"/>
                </a:lnTo>
                <a:lnTo>
                  <a:pt x="317" y="221"/>
                </a:lnTo>
                <a:lnTo>
                  <a:pt x="325" y="231"/>
                </a:lnTo>
                <a:lnTo>
                  <a:pt x="325" y="231"/>
                </a:lnTo>
                <a:lnTo>
                  <a:pt x="335" y="237"/>
                </a:lnTo>
                <a:lnTo>
                  <a:pt x="353" y="245"/>
                </a:lnTo>
                <a:lnTo>
                  <a:pt x="377" y="251"/>
                </a:lnTo>
                <a:lnTo>
                  <a:pt x="406" y="257"/>
                </a:lnTo>
                <a:lnTo>
                  <a:pt x="406" y="257"/>
                </a:lnTo>
                <a:lnTo>
                  <a:pt x="432" y="261"/>
                </a:lnTo>
                <a:lnTo>
                  <a:pt x="458" y="265"/>
                </a:lnTo>
                <a:lnTo>
                  <a:pt x="484" y="265"/>
                </a:lnTo>
                <a:lnTo>
                  <a:pt x="496" y="263"/>
                </a:lnTo>
                <a:lnTo>
                  <a:pt x="506" y="261"/>
                </a:lnTo>
                <a:lnTo>
                  <a:pt x="506" y="261"/>
                </a:lnTo>
                <a:lnTo>
                  <a:pt x="512" y="259"/>
                </a:lnTo>
                <a:lnTo>
                  <a:pt x="518" y="255"/>
                </a:lnTo>
                <a:lnTo>
                  <a:pt x="526" y="245"/>
                </a:lnTo>
                <a:lnTo>
                  <a:pt x="530" y="233"/>
                </a:lnTo>
                <a:lnTo>
                  <a:pt x="534" y="219"/>
                </a:lnTo>
                <a:lnTo>
                  <a:pt x="534" y="219"/>
                </a:lnTo>
                <a:lnTo>
                  <a:pt x="556" y="231"/>
                </a:lnTo>
                <a:lnTo>
                  <a:pt x="556" y="231"/>
                </a:lnTo>
                <a:lnTo>
                  <a:pt x="566" y="241"/>
                </a:lnTo>
                <a:lnTo>
                  <a:pt x="576" y="255"/>
                </a:lnTo>
                <a:lnTo>
                  <a:pt x="584" y="271"/>
                </a:lnTo>
                <a:lnTo>
                  <a:pt x="592" y="289"/>
                </a:lnTo>
                <a:lnTo>
                  <a:pt x="599" y="311"/>
                </a:lnTo>
                <a:lnTo>
                  <a:pt x="607" y="337"/>
                </a:lnTo>
                <a:lnTo>
                  <a:pt x="613" y="362"/>
                </a:lnTo>
                <a:lnTo>
                  <a:pt x="619" y="392"/>
                </a:lnTo>
                <a:lnTo>
                  <a:pt x="619" y="392"/>
                </a:lnTo>
                <a:lnTo>
                  <a:pt x="629" y="448"/>
                </a:lnTo>
                <a:lnTo>
                  <a:pt x="629" y="448"/>
                </a:lnTo>
                <a:lnTo>
                  <a:pt x="607" y="438"/>
                </a:lnTo>
                <a:lnTo>
                  <a:pt x="586" y="430"/>
                </a:lnTo>
                <a:lnTo>
                  <a:pt x="564" y="426"/>
                </a:lnTo>
                <a:lnTo>
                  <a:pt x="542" y="424"/>
                </a:lnTo>
                <a:lnTo>
                  <a:pt x="542" y="424"/>
                </a:lnTo>
                <a:lnTo>
                  <a:pt x="526" y="424"/>
                </a:lnTo>
                <a:lnTo>
                  <a:pt x="512" y="426"/>
                </a:lnTo>
                <a:lnTo>
                  <a:pt x="498" y="430"/>
                </a:lnTo>
                <a:lnTo>
                  <a:pt x="484" y="434"/>
                </a:lnTo>
                <a:lnTo>
                  <a:pt x="472" y="438"/>
                </a:lnTo>
                <a:lnTo>
                  <a:pt x="458" y="446"/>
                </a:lnTo>
                <a:lnTo>
                  <a:pt x="446" y="454"/>
                </a:lnTo>
                <a:lnTo>
                  <a:pt x="434" y="462"/>
                </a:lnTo>
                <a:lnTo>
                  <a:pt x="434" y="462"/>
                </a:lnTo>
                <a:lnTo>
                  <a:pt x="426" y="470"/>
                </a:lnTo>
                <a:lnTo>
                  <a:pt x="426" y="470"/>
                </a:lnTo>
                <a:lnTo>
                  <a:pt x="408" y="458"/>
                </a:lnTo>
                <a:lnTo>
                  <a:pt x="392" y="446"/>
                </a:lnTo>
                <a:lnTo>
                  <a:pt x="373" y="436"/>
                </a:lnTo>
                <a:lnTo>
                  <a:pt x="353" y="428"/>
                </a:lnTo>
                <a:lnTo>
                  <a:pt x="353" y="428"/>
                </a:lnTo>
                <a:lnTo>
                  <a:pt x="323" y="418"/>
                </a:lnTo>
                <a:lnTo>
                  <a:pt x="287" y="408"/>
                </a:lnTo>
                <a:lnTo>
                  <a:pt x="249" y="400"/>
                </a:lnTo>
                <a:lnTo>
                  <a:pt x="209" y="394"/>
                </a:lnTo>
                <a:lnTo>
                  <a:pt x="188" y="394"/>
                </a:lnTo>
                <a:lnTo>
                  <a:pt x="164" y="394"/>
                </a:lnTo>
                <a:lnTo>
                  <a:pt x="142" y="394"/>
                </a:lnTo>
                <a:lnTo>
                  <a:pt x="118" y="398"/>
                </a:lnTo>
                <a:lnTo>
                  <a:pt x="94" y="402"/>
                </a:lnTo>
                <a:lnTo>
                  <a:pt x="68" y="410"/>
                </a:lnTo>
                <a:lnTo>
                  <a:pt x="42" y="418"/>
                </a:lnTo>
                <a:lnTo>
                  <a:pt x="18" y="430"/>
                </a:lnTo>
                <a:lnTo>
                  <a:pt x="18" y="430"/>
                </a:lnTo>
                <a:lnTo>
                  <a:pt x="12" y="434"/>
                </a:lnTo>
                <a:lnTo>
                  <a:pt x="8" y="438"/>
                </a:lnTo>
                <a:lnTo>
                  <a:pt x="2" y="448"/>
                </a:lnTo>
                <a:lnTo>
                  <a:pt x="0" y="460"/>
                </a:lnTo>
                <a:lnTo>
                  <a:pt x="0" y="466"/>
                </a:lnTo>
                <a:lnTo>
                  <a:pt x="2" y="472"/>
                </a:lnTo>
                <a:lnTo>
                  <a:pt x="2" y="472"/>
                </a:lnTo>
                <a:lnTo>
                  <a:pt x="2" y="472"/>
                </a:lnTo>
                <a:lnTo>
                  <a:pt x="6" y="476"/>
                </a:lnTo>
                <a:lnTo>
                  <a:pt x="10" y="482"/>
                </a:lnTo>
                <a:lnTo>
                  <a:pt x="14" y="484"/>
                </a:lnTo>
                <a:lnTo>
                  <a:pt x="20" y="488"/>
                </a:lnTo>
                <a:lnTo>
                  <a:pt x="20" y="488"/>
                </a:lnTo>
                <a:lnTo>
                  <a:pt x="26" y="488"/>
                </a:lnTo>
                <a:lnTo>
                  <a:pt x="32" y="490"/>
                </a:lnTo>
                <a:lnTo>
                  <a:pt x="38" y="488"/>
                </a:lnTo>
                <a:lnTo>
                  <a:pt x="44" y="486"/>
                </a:lnTo>
                <a:lnTo>
                  <a:pt x="44" y="486"/>
                </a:lnTo>
                <a:lnTo>
                  <a:pt x="64" y="478"/>
                </a:lnTo>
                <a:lnTo>
                  <a:pt x="82" y="470"/>
                </a:lnTo>
                <a:lnTo>
                  <a:pt x="102" y="464"/>
                </a:lnTo>
                <a:lnTo>
                  <a:pt x="122" y="460"/>
                </a:lnTo>
                <a:lnTo>
                  <a:pt x="142" y="458"/>
                </a:lnTo>
                <a:lnTo>
                  <a:pt x="162" y="456"/>
                </a:lnTo>
                <a:lnTo>
                  <a:pt x="182" y="456"/>
                </a:lnTo>
                <a:lnTo>
                  <a:pt x="203" y="456"/>
                </a:lnTo>
                <a:lnTo>
                  <a:pt x="203" y="456"/>
                </a:lnTo>
                <a:lnTo>
                  <a:pt x="239" y="462"/>
                </a:lnTo>
                <a:lnTo>
                  <a:pt x="275" y="470"/>
                </a:lnTo>
                <a:lnTo>
                  <a:pt x="305" y="478"/>
                </a:lnTo>
                <a:lnTo>
                  <a:pt x="333" y="488"/>
                </a:lnTo>
                <a:lnTo>
                  <a:pt x="333" y="488"/>
                </a:lnTo>
                <a:lnTo>
                  <a:pt x="347" y="494"/>
                </a:lnTo>
                <a:lnTo>
                  <a:pt x="359" y="500"/>
                </a:lnTo>
                <a:lnTo>
                  <a:pt x="379" y="512"/>
                </a:lnTo>
                <a:lnTo>
                  <a:pt x="392" y="526"/>
                </a:lnTo>
                <a:lnTo>
                  <a:pt x="400" y="534"/>
                </a:lnTo>
                <a:lnTo>
                  <a:pt x="400" y="534"/>
                </a:lnTo>
                <a:lnTo>
                  <a:pt x="404" y="540"/>
                </a:lnTo>
                <a:lnTo>
                  <a:pt x="412" y="546"/>
                </a:lnTo>
                <a:lnTo>
                  <a:pt x="418" y="548"/>
                </a:lnTo>
                <a:lnTo>
                  <a:pt x="426" y="548"/>
                </a:lnTo>
                <a:lnTo>
                  <a:pt x="426" y="548"/>
                </a:lnTo>
                <a:lnTo>
                  <a:pt x="434" y="548"/>
                </a:lnTo>
                <a:lnTo>
                  <a:pt x="442" y="544"/>
                </a:lnTo>
                <a:lnTo>
                  <a:pt x="448" y="540"/>
                </a:lnTo>
                <a:lnTo>
                  <a:pt x="452" y="534"/>
                </a:lnTo>
                <a:lnTo>
                  <a:pt x="452" y="534"/>
                </a:lnTo>
                <a:lnTo>
                  <a:pt x="458" y="526"/>
                </a:lnTo>
                <a:lnTo>
                  <a:pt x="466" y="518"/>
                </a:lnTo>
                <a:lnTo>
                  <a:pt x="476" y="508"/>
                </a:lnTo>
                <a:lnTo>
                  <a:pt x="488" y="500"/>
                </a:lnTo>
                <a:lnTo>
                  <a:pt x="502" y="492"/>
                </a:lnTo>
                <a:lnTo>
                  <a:pt x="520" y="488"/>
                </a:lnTo>
                <a:lnTo>
                  <a:pt x="542" y="486"/>
                </a:lnTo>
                <a:lnTo>
                  <a:pt x="542" y="486"/>
                </a:lnTo>
                <a:lnTo>
                  <a:pt x="562" y="488"/>
                </a:lnTo>
                <a:lnTo>
                  <a:pt x="580" y="494"/>
                </a:lnTo>
                <a:lnTo>
                  <a:pt x="597" y="500"/>
                </a:lnTo>
                <a:lnTo>
                  <a:pt x="611" y="510"/>
                </a:lnTo>
                <a:lnTo>
                  <a:pt x="633" y="526"/>
                </a:lnTo>
                <a:lnTo>
                  <a:pt x="643" y="536"/>
                </a:lnTo>
                <a:lnTo>
                  <a:pt x="643" y="536"/>
                </a:lnTo>
                <a:lnTo>
                  <a:pt x="649" y="542"/>
                </a:lnTo>
                <a:lnTo>
                  <a:pt x="659" y="546"/>
                </a:lnTo>
                <a:lnTo>
                  <a:pt x="667" y="546"/>
                </a:lnTo>
                <a:lnTo>
                  <a:pt x="677" y="544"/>
                </a:lnTo>
                <a:lnTo>
                  <a:pt x="677" y="544"/>
                </a:lnTo>
                <a:lnTo>
                  <a:pt x="685" y="538"/>
                </a:lnTo>
                <a:lnTo>
                  <a:pt x="691" y="532"/>
                </a:lnTo>
                <a:lnTo>
                  <a:pt x="695" y="524"/>
                </a:lnTo>
                <a:lnTo>
                  <a:pt x="697" y="514"/>
                </a:lnTo>
                <a:lnTo>
                  <a:pt x="697" y="514"/>
                </a:lnTo>
                <a:lnTo>
                  <a:pt x="693" y="468"/>
                </a:lnTo>
                <a:lnTo>
                  <a:pt x="687" y="424"/>
                </a:lnTo>
                <a:lnTo>
                  <a:pt x="679" y="374"/>
                </a:lnTo>
                <a:lnTo>
                  <a:pt x="667" y="319"/>
                </a:lnTo>
                <a:lnTo>
                  <a:pt x="659" y="293"/>
                </a:lnTo>
                <a:lnTo>
                  <a:pt x="649" y="267"/>
                </a:lnTo>
                <a:lnTo>
                  <a:pt x="639" y="241"/>
                </a:lnTo>
                <a:lnTo>
                  <a:pt x="625" y="219"/>
                </a:lnTo>
                <a:lnTo>
                  <a:pt x="611" y="201"/>
                </a:lnTo>
                <a:lnTo>
                  <a:pt x="595" y="183"/>
                </a:lnTo>
                <a:lnTo>
                  <a:pt x="595" y="183"/>
                </a:lnTo>
                <a:lnTo>
                  <a:pt x="578" y="173"/>
                </a:lnTo>
                <a:lnTo>
                  <a:pt x="556" y="161"/>
                </a:lnTo>
                <a:lnTo>
                  <a:pt x="524" y="145"/>
                </a:lnTo>
                <a:lnTo>
                  <a:pt x="524" y="145"/>
                </a:lnTo>
                <a:lnTo>
                  <a:pt x="518" y="143"/>
                </a:lnTo>
                <a:lnTo>
                  <a:pt x="510" y="143"/>
                </a:lnTo>
                <a:lnTo>
                  <a:pt x="504" y="145"/>
                </a:lnTo>
                <a:lnTo>
                  <a:pt x="496" y="147"/>
                </a:lnTo>
                <a:lnTo>
                  <a:pt x="496" y="147"/>
                </a:lnTo>
                <a:lnTo>
                  <a:pt x="490" y="151"/>
                </a:lnTo>
                <a:lnTo>
                  <a:pt x="486" y="157"/>
                </a:lnTo>
                <a:lnTo>
                  <a:pt x="482" y="163"/>
                </a:lnTo>
                <a:lnTo>
                  <a:pt x="482" y="169"/>
                </a:lnTo>
                <a:lnTo>
                  <a:pt x="482" y="169"/>
                </a:lnTo>
                <a:lnTo>
                  <a:pt x="474" y="203"/>
                </a:lnTo>
                <a:lnTo>
                  <a:pt x="474" y="203"/>
                </a:lnTo>
                <a:lnTo>
                  <a:pt x="474" y="203"/>
                </a:lnTo>
                <a:lnTo>
                  <a:pt x="474" y="203"/>
                </a:lnTo>
                <a:lnTo>
                  <a:pt x="450" y="201"/>
                </a:lnTo>
                <a:lnTo>
                  <a:pt x="420" y="197"/>
                </a:lnTo>
                <a:lnTo>
                  <a:pt x="420" y="197"/>
                </a:lnTo>
                <a:lnTo>
                  <a:pt x="391" y="191"/>
                </a:lnTo>
                <a:lnTo>
                  <a:pt x="369" y="185"/>
                </a:lnTo>
                <a:lnTo>
                  <a:pt x="369" y="185"/>
                </a:lnTo>
                <a:lnTo>
                  <a:pt x="369" y="167"/>
                </a:lnTo>
                <a:lnTo>
                  <a:pt x="369" y="147"/>
                </a:lnTo>
                <a:lnTo>
                  <a:pt x="369" y="147"/>
                </a:lnTo>
                <a:lnTo>
                  <a:pt x="373" y="133"/>
                </a:lnTo>
                <a:lnTo>
                  <a:pt x="387" y="104"/>
                </a:lnTo>
                <a:lnTo>
                  <a:pt x="387" y="104"/>
                </a:lnTo>
                <a:lnTo>
                  <a:pt x="398" y="80"/>
                </a:lnTo>
                <a:lnTo>
                  <a:pt x="404" y="70"/>
                </a:lnTo>
                <a:lnTo>
                  <a:pt x="404" y="70"/>
                </a:lnTo>
                <a:lnTo>
                  <a:pt x="424" y="66"/>
                </a:lnTo>
                <a:lnTo>
                  <a:pt x="438" y="64"/>
                </a:lnTo>
                <a:lnTo>
                  <a:pt x="458" y="62"/>
                </a:lnTo>
                <a:lnTo>
                  <a:pt x="458" y="62"/>
                </a:lnTo>
                <a:lnTo>
                  <a:pt x="480" y="62"/>
                </a:lnTo>
                <a:lnTo>
                  <a:pt x="504" y="66"/>
                </a:lnTo>
                <a:lnTo>
                  <a:pt x="532" y="70"/>
                </a:lnTo>
                <a:lnTo>
                  <a:pt x="546" y="76"/>
                </a:lnTo>
                <a:lnTo>
                  <a:pt x="560" y="82"/>
                </a:lnTo>
                <a:lnTo>
                  <a:pt x="560" y="82"/>
                </a:lnTo>
                <a:lnTo>
                  <a:pt x="590" y="96"/>
                </a:lnTo>
                <a:lnTo>
                  <a:pt x="623" y="119"/>
                </a:lnTo>
                <a:lnTo>
                  <a:pt x="661" y="147"/>
                </a:lnTo>
                <a:lnTo>
                  <a:pt x="699" y="179"/>
                </a:lnTo>
                <a:lnTo>
                  <a:pt x="739" y="217"/>
                </a:lnTo>
                <a:lnTo>
                  <a:pt x="757" y="237"/>
                </a:lnTo>
                <a:lnTo>
                  <a:pt x="775" y="257"/>
                </a:lnTo>
                <a:lnTo>
                  <a:pt x="791" y="279"/>
                </a:lnTo>
                <a:lnTo>
                  <a:pt x="804" y="301"/>
                </a:lnTo>
                <a:lnTo>
                  <a:pt x="818" y="325"/>
                </a:lnTo>
                <a:lnTo>
                  <a:pt x="828" y="346"/>
                </a:lnTo>
                <a:lnTo>
                  <a:pt x="828" y="346"/>
                </a:lnTo>
                <a:lnTo>
                  <a:pt x="840" y="374"/>
                </a:lnTo>
                <a:lnTo>
                  <a:pt x="850" y="402"/>
                </a:lnTo>
                <a:lnTo>
                  <a:pt x="864" y="456"/>
                </a:lnTo>
                <a:lnTo>
                  <a:pt x="874" y="500"/>
                </a:lnTo>
                <a:lnTo>
                  <a:pt x="878" y="528"/>
                </a:lnTo>
                <a:lnTo>
                  <a:pt x="880" y="536"/>
                </a:lnTo>
                <a:lnTo>
                  <a:pt x="880" y="536"/>
                </a:lnTo>
                <a:lnTo>
                  <a:pt x="884" y="548"/>
                </a:lnTo>
                <a:lnTo>
                  <a:pt x="890" y="562"/>
                </a:lnTo>
                <a:lnTo>
                  <a:pt x="906" y="591"/>
                </a:lnTo>
                <a:lnTo>
                  <a:pt x="906" y="591"/>
                </a:lnTo>
                <a:lnTo>
                  <a:pt x="906" y="591"/>
                </a:lnTo>
                <a:lnTo>
                  <a:pt x="914" y="605"/>
                </a:lnTo>
                <a:lnTo>
                  <a:pt x="914" y="605"/>
                </a:lnTo>
                <a:lnTo>
                  <a:pt x="902" y="619"/>
                </a:lnTo>
                <a:lnTo>
                  <a:pt x="884" y="635"/>
                </a:lnTo>
                <a:lnTo>
                  <a:pt x="862" y="653"/>
                </a:lnTo>
                <a:lnTo>
                  <a:pt x="836" y="673"/>
                </a:lnTo>
                <a:lnTo>
                  <a:pt x="836" y="673"/>
                </a:lnTo>
                <a:lnTo>
                  <a:pt x="798" y="699"/>
                </a:lnTo>
                <a:lnTo>
                  <a:pt x="775" y="713"/>
                </a:lnTo>
                <a:lnTo>
                  <a:pt x="749" y="727"/>
                </a:lnTo>
                <a:lnTo>
                  <a:pt x="723" y="739"/>
                </a:lnTo>
                <a:lnTo>
                  <a:pt x="693" y="751"/>
                </a:lnTo>
                <a:lnTo>
                  <a:pt x="661" y="761"/>
                </a:lnTo>
                <a:lnTo>
                  <a:pt x="629" y="769"/>
                </a:lnTo>
                <a:lnTo>
                  <a:pt x="629" y="769"/>
                </a:lnTo>
                <a:lnTo>
                  <a:pt x="609" y="773"/>
                </a:lnTo>
                <a:lnTo>
                  <a:pt x="586" y="775"/>
                </a:lnTo>
                <a:lnTo>
                  <a:pt x="536" y="775"/>
                </a:lnTo>
                <a:lnTo>
                  <a:pt x="484" y="773"/>
                </a:lnTo>
                <a:lnTo>
                  <a:pt x="434" y="769"/>
                </a:lnTo>
                <a:lnTo>
                  <a:pt x="434" y="769"/>
                </a:lnTo>
                <a:lnTo>
                  <a:pt x="440" y="759"/>
                </a:lnTo>
                <a:lnTo>
                  <a:pt x="440" y="759"/>
                </a:lnTo>
                <a:lnTo>
                  <a:pt x="444" y="755"/>
                </a:lnTo>
                <a:lnTo>
                  <a:pt x="450" y="749"/>
                </a:lnTo>
                <a:lnTo>
                  <a:pt x="466" y="741"/>
                </a:lnTo>
                <a:lnTo>
                  <a:pt x="484" y="735"/>
                </a:lnTo>
                <a:lnTo>
                  <a:pt x="500" y="731"/>
                </a:lnTo>
                <a:lnTo>
                  <a:pt x="500" y="731"/>
                </a:lnTo>
                <a:lnTo>
                  <a:pt x="506" y="731"/>
                </a:lnTo>
                <a:lnTo>
                  <a:pt x="512" y="727"/>
                </a:lnTo>
                <a:lnTo>
                  <a:pt x="520" y="719"/>
                </a:lnTo>
                <a:lnTo>
                  <a:pt x="526" y="709"/>
                </a:lnTo>
                <a:lnTo>
                  <a:pt x="526" y="703"/>
                </a:lnTo>
                <a:lnTo>
                  <a:pt x="526" y="697"/>
                </a:lnTo>
                <a:lnTo>
                  <a:pt x="526" y="697"/>
                </a:lnTo>
                <a:lnTo>
                  <a:pt x="522" y="685"/>
                </a:lnTo>
                <a:lnTo>
                  <a:pt x="514" y="675"/>
                </a:lnTo>
                <a:lnTo>
                  <a:pt x="514" y="675"/>
                </a:lnTo>
                <a:lnTo>
                  <a:pt x="510" y="673"/>
                </a:lnTo>
                <a:lnTo>
                  <a:pt x="504" y="671"/>
                </a:lnTo>
                <a:lnTo>
                  <a:pt x="498" y="669"/>
                </a:lnTo>
                <a:lnTo>
                  <a:pt x="492" y="671"/>
                </a:lnTo>
                <a:lnTo>
                  <a:pt x="492" y="671"/>
                </a:lnTo>
                <a:lnTo>
                  <a:pt x="476" y="673"/>
                </a:lnTo>
                <a:lnTo>
                  <a:pt x="462" y="677"/>
                </a:lnTo>
                <a:lnTo>
                  <a:pt x="448" y="681"/>
                </a:lnTo>
                <a:lnTo>
                  <a:pt x="430" y="689"/>
                </a:lnTo>
                <a:lnTo>
                  <a:pt x="414" y="699"/>
                </a:lnTo>
                <a:lnTo>
                  <a:pt x="400" y="711"/>
                </a:lnTo>
                <a:lnTo>
                  <a:pt x="389" y="727"/>
                </a:lnTo>
                <a:lnTo>
                  <a:pt x="389" y="727"/>
                </a:lnTo>
                <a:lnTo>
                  <a:pt x="381" y="741"/>
                </a:lnTo>
                <a:lnTo>
                  <a:pt x="373" y="761"/>
                </a:lnTo>
                <a:lnTo>
                  <a:pt x="363" y="785"/>
                </a:lnTo>
                <a:lnTo>
                  <a:pt x="355" y="813"/>
                </a:lnTo>
                <a:lnTo>
                  <a:pt x="347" y="842"/>
                </a:lnTo>
                <a:lnTo>
                  <a:pt x="341" y="876"/>
                </a:lnTo>
                <a:lnTo>
                  <a:pt x="335" y="910"/>
                </a:lnTo>
                <a:lnTo>
                  <a:pt x="329" y="946"/>
                </a:lnTo>
                <a:lnTo>
                  <a:pt x="329" y="946"/>
                </a:lnTo>
                <a:lnTo>
                  <a:pt x="329" y="952"/>
                </a:lnTo>
                <a:lnTo>
                  <a:pt x="331" y="958"/>
                </a:lnTo>
                <a:lnTo>
                  <a:pt x="337" y="970"/>
                </a:lnTo>
                <a:lnTo>
                  <a:pt x="345" y="976"/>
                </a:lnTo>
                <a:lnTo>
                  <a:pt x="351" y="980"/>
                </a:lnTo>
                <a:lnTo>
                  <a:pt x="357" y="980"/>
                </a:lnTo>
                <a:lnTo>
                  <a:pt x="361" y="980"/>
                </a:lnTo>
                <a:lnTo>
                  <a:pt x="361" y="980"/>
                </a:lnTo>
                <a:lnTo>
                  <a:pt x="373" y="978"/>
                </a:lnTo>
                <a:lnTo>
                  <a:pt x="381" y="972"/>
                </a:lnTo>
                <a:lnTo>
                  <a:pt x="389" y="964"/>
                </a:lnTo>
                <a:lnTo>
                  <a:pt x="391" y="954"/>
                </a:lnTo>
                <a:lnTo>
                  <a:pt x="391" y="954"/>
                </a:lnTo>
                <a:lnTo>
                  <a:pt x="396" y="916"/>
                </a:lnTo>
                <a:lnTo>
                  <a:pt x="402" y="882"/>
                </a:lnTo>
                <a:lnTo>
                  <a:pt x="414" y="828"/>
                </a:lnTo>
                <a:lnTo>
                  <a:pt x="414" y="828"/>
                </a:lnTo>
                <a:lnTo>
                  <a:pt x="486" y="834"/>
                </a:lnTo>
                <a:lnTo>
                  <a:pt x="548" y="836"/>
                </a:lnTo>
                <a:lnTo>
                  <a:pt x="548" y="836"/>
                </a:lnTo>
                <a:lnTo>
                  <a:pt x="599" y="834"/>
                </a:lnTo>
                <a:lnTo>
                  <a:pt x="623" y="832"/>
                </a:lnTo>
                <a:lnTo>
                  <a:pt x="641" y="828"/>
                </a:lnTo>
                <a:lnTo>
                  <a:pt x="641" y="828"/>
                </a:lnTo>
                <a:lnTo>
                  <a:pt x="679" y="820"/>
                </a:lnTo>
                <a:lnTo>
                  <a:pt x="715" y="809"/>
                </a:lnTo>
                <a:lnTo>
                  <a:pt x="749" y="795"/>
                </a:lnTo>
                <a:lnTo>
                  <a:pt x="781" y="781"/>
                </a:lnTo>
                <a:lnTo>
                  <a:pt x="810" y="765"/>
                </a:lnTo>
                <a:lnTo>
                  <a:pt x="836" y="749"/>
                </a:lnTo>
                <a:lnTo>
                  <a:pt x="880" y="719"/>
                </a:lnTo>
                <a:lnTo>
                  <a:pt x="880" y="719"/>
                </a:lnTo>
                <a:lnTo>
                  <a:pt x="918" y="689"/>
                </a:lnTo>
                <a:lnTo>
                  <a:pt x="948" y="659"/>
                </a:lnTo>
                <a:lnTo>
                  <a:pt x="948" y="659"/>
                </a:lnTo>
                <a:lnTo>
                  <a:pt x="966" y="639"/>
                </a:lnTo>
                <a:lnTo>
                  <a:pt x="974" y="625"/>
                </a:lnTo>
                <a:lnTo>
                  <a:pt x="978" y="613"/>
                </a:lnTo>
                <a:lnTo>
                  <a:pt x="980" y="603"/>
                </a:lnTo>
                <a:lnTo>
                  <a:pt x="980" y="603"/>
                </a:lnTo>
                <a:close/>
              </a:path>
            </a:pathLst>
          </a:custGeom>
          <a:solidFill>
            <a:srgbClr val="335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42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grayscl/>
            <a:alphaModFix amt="50000"/>
            <a:extLst>
              <a:ext uri="{28A0092B-C50C-407E-A947-70E740481C1C}">
                <a14:useLocalDpi xmlns:a14="http://schemas.microsoft.com/office/drawing/2010/main"/>
              </a:ext>
            </a:extLst>
          </a:blip>
          <a:srcRect b="15625"/>
          <a:stretch/>
        </p:blipFill>
        <p:spPr>
          <a:xfrm>
            <a:off x="0" y="1"/>
            <a:ext cx="9144000" cy="5143500"/>
          </a:xfrm>
          <a:prstGeom prst="rect">
            <a:avLst/>
          </a:prstGeom>
        </p:spPr>
      </p:pic>
      <p:pic>
        <p:nvPicPr>
          <p:cNvPr id="3" name="Picture 2"/>
          <p:cNvPicPr>
            <a:picLocks noChangeAspect="1"/>
          </p:cNvPicPr>
          <p:nvPr/>
        </p:nvPicPr>
        <p:blipFill rotWithShape="1">
          <a:blip r:embed="rId4" cstate="screen">
            <a:alphaModFix amt="84000"/>
            <a:extLst>
              <a:ext uri="{28A0092B-C50C-407E-A947-70E740481C1C}">
                <a14:useLocalDpi xmlns:a14="http://schemas.microsoft.com/office/drawing/2010/main"/>
              </a:ext>
            </a:extLst>
          </a:blip>
          <a:srcRect t="9965" b="5660"/>
          <a:stretch/>
        </p:blipFill>
        <p:spPr>
          <a:xfrm>
            <a:off x="5028390" y="0"/>
            <a:ext cx="4115610" cy="5143500"/>
          </a:xfrm>
          <a:prstGeom prst="rect">
            <a:avLst/>
          </a:prstGeom>
        </p:spPr>
      </p:pic>
      <p:sp>
        <p:nvSpPr>
          <p:cNvPr id="11" name="Oval 10"/>
          <p:cNvSpPr/>
          <p:nvPr/>
        </p:nvSpPr>
        <p:spPr>
          <a:xfrm>
            <a:off x="4289283" y="1629984"/>
            <a:ext cx="1326738" cy="1354465"/>
          </a:xfrm>
          <a:prstGeom prst="ellipse">
            <a:avLst/>
          </a:prstGeom>
          <a:solidFill>
            <a:srgbClr val="FFFFFF">
              <a:alpha val="25000"/>
            </a:srgb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 name="TextBox 3"/>
          <p:cNvSpPr txBox="1"/>
          <p:nvPr/>
        </p:nvSpPr>
        <p:spPr>
          <a:xfrm>
            <a:off x="502782" y="1184720"/>
            <a:ext cx="2932577" cy="769441"/>
          </a:xfrm>
          <a:prstGeom prst="rect">
            <a:avLst/>
          </a:prstGeom>
          <a:noFill/>
        </p:spPr>
        <p:txBody>
          <a:bodyPr wrap="square" rtlCol="0">
            <a:spAutoFit/>
          </a:bodyPr>
          <a:lstStyle/>
          <a:p>
            <a:pPr algn="dist"/>
            <a:r>
              <a:rPr lang="en-US" sz="4400">
                <a:solidFill>
                  <a:prstClr val="black"/>
                </a:solidFill>
                <a:latin typeface="Avenir Light"/>
                <a:cs typeface="Avenir Light"/>
              </a:rPr>
              <a:t>WHY IS</a:t>
            </a:r>
          </a:p>
        </p:txBody>
      </p:sp>
      <p:sp>
        <p:nvSpPr>
          <p:cNvPr id="5" name="TextBox 4"/>
          <p:cNvSpPr txBox="1"/>
          <p:nvPr/>
        </p:nvSpPr>
        <p:spPr>
          <a:xfrm>
            <a:off x="502782" y="1915286"/>
            <a:ext cx="2932577" cy="830997"/>
          </a:xfrm>
          <a:prstGeom prst="rect">
            <a:avLst/>
          </a:prstGeom>
          <a:noFill/>
        </p:spPr>
        <p:txBody>
          <a:bodyPr wrap="square" rtlCol="0">
            <a:spAutoFit/>
          </a:bodyPr>
          <a:lstStyle/>
          <a:p>
            <a:pPr algn="dist"/>
            <a:r>
              <a:rPr lang="en-US" sz="4800">
                <a:ln w="25400">
                  <a:solidFill>
                    <a:prstClr val="black"/>
                  </a:solidFill>
                </a:ln>
                <a:solidFill>
                  <a:srgbClr val="C0504D">
                    <a:lumMod val="60000"/>
                    <a:lumOff val="40000"/>
                  </a:srgbClr>
                </a:solidFill>
                <a:latin typeface="Avenir Black"/>
                <a:cs typeface="Avenir Black"/>
              </a:rPr>
              <a:t>LEUCINE</a:t>
            </a:r>
          </a:p>
        </p:txBody>
      </p:sp>
      <p:sp>
        <p:nvSpPr>
          <p:cNvPr id="6" name="TextBox 5"/>
          <p:cNvSpPr txBox="1"/>
          <p:nvPr/>
        </p:nvSpPr>
        <p:spPr>
          <a:xfrm>
            <a:off x="502782" y="2720443"/>
            <a:ext cx="2932577" cy="769441"/>
          </a:xfrm>
          <a:prstGeom prst="rect">
            <a:avLst/>
          </a:prstGeom>
          <a:noFill/>
        </p:spPr>
        <p:txBody>
          <a:bodyPr wrap="square" rtlCol="0">
            <a:spAutoFit/>
          </a:bodyPr>
          <a:lstStyle/>
          <a:p>
            <a:pPr algn="dist"/>
            <a:r>
              <a:rPr lang="en-US" sz="4400">
                <a:solidFill>
                  <a:srgbClr val="000000"/>
                </a:solidFill>
                <a:latin typeface="Avenir Light"/>
                <a:cs typeface="Avenir Light"/>
              </a:rPr>
              <a:t>UNIQUE?</a:t>
            </a:r>
          </a:p>
        </p:txBody>
      </p:sp>
      <p:cxnSp>
        <p:nvCxnSpPr>
          <p:cNvPr id="7" name="Straight Connector 6"/>
          <p:cNvCxnSpPr/>
          <p:nvPr/>
        </p:nvCxnSpPr>
        <p:spPr>
          <a:xfrm>
            <a:off x="3594113" y="1365978"/>
            <a:ext cx="11339" cy="188247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605452" y="2307216"/>
            <a:ext cx="691718"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0217" y="1837515"/>
            <a:ext cx="869092" cy="882928"/>
          </a:xfrm>
          <a:prstGeom prst="rect">
            <a:avLst/>
          </a:prstGeom>
          <a:noFill/>
          <a:ln>
            <a:noFill/>
          </a:ln>
        </p:spPr>
      </p:pic>
      <p:sp>
        <p:nvSpPr>
          <p:cNvPr id="10" name="TextBox 9"/>
          <p:cNvSpPr txBox="1"/>
          <p:nvPr/>
        </p:nvSpPr>
        <p:spPr>
          <a:xfrm>
            <a:off x="0" y="4912668"/>
            <a:ext cx="3515913" cy="230832"/>
          </a:xfrm>
          <a:prstGeom prst="rect">
            <a:avLst/>
          </a:prstGeom>
          <a:noFill/>
        </p:spPr>
        <p:txBody>
          <a:bodyPr wrap="square" rtlCol="0">
            <a:spAutoFit/>
          </a:bodyPr>
          <a:lstStyle/>
          <a:p>
            <a:r>
              <a:rPr lang="en-US" sz="900">
                <a:solidFill>
                  <a:srgbClr val="000000"/>
                </a:solidFill>
                <a:latin typeface="Avenir Light"/>
                <a:cs typeface="Avenir Light"/>
              </a:rPr>
              <a:t>Phillips, S. Sports Science Exchange. (2013) </a:t>
            </a:r>
            <a:r>
              <a:rPr lang="en-US" sz="900" err="1">
                <a:solidFill>
                  <a:srgbClr val="000000"/>
                </a:solidFill>
                <a:latin typeface="Avenir Light"/>
                <a:cs typeface="Avenir Light"/>
              </a:rPr>
              <a:t>Vol</a:t>
            </a:r>
            <a:r>
              <a:rPr lang="en-US" sz="900">
                <a:solidFill>
                  <a:srgbClr val="000000"/>
                </a:solidFill>
                <a:latin typeface="Avenir Light"/>
                <a:cs typeface="Avenir Light"/>
              </a:rPr>
              <a:t> 26, No. 107. </a:t>
            </a:r>
          </a:p>
        </p:txBody>
      </p:sp>
      <p:cxnSp>
        <p:nvCxnSpPr>
          <p:cNvPr id="12" name="Straight Connector 11"/>
          <p:cNvCxnSpPr/>
          <p:nvPr/>
        </p:nvCxnSpPr>
        <p:spPr>
          <a:xfrm>
            <a:off x="0" y="16934"/>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0" y="5126567"/>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56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alphaModFix amt="25000"/>
            <a:extLst>
              <a:ext uri="{28A0092B-C50C-407E-A947-70E740481C1C}">
                <a14:useLocalDpi xmlns:a14="http://schemas.microsoft.com/office/drawing/2010/main"/>
              </a:ext>
            </a:extLst>
          </a:blip>
          <a:srcRect l="-1"/>
          <a:stretch/>
        </p:blipFill>
        <p:spPr>
          <a:xfrm>
            <a:off x="-1262" y="0"/>
            <a:ext cx="9140724" cy="5153623"/>
          </a:xfrm>
          <a:prstGeom prst="rect">
            <a:avLst/>
          </a:prstGeom>
        </p:spPr>
      </p:pic>
      <p:cxnSp>
        <p:nvCxnSpPr>
          <p:cNvPr id="14" name="Straight Connector 13"/>
          <p:cNvCxnSpPr/>
          <p:nvPr/>
        </p:nvCxnSpPr>
        <p:spPr>
          <a:xfrm>
            <a:off x="0" y="5117423"/>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5012" y="63677"/>
            <a:ext cx="9173282" cy="964367"/>
          </a:xfrm>
          <a:prstGeom prst="rect">
            <a:avLst/>
          </a:prstGeom>
        </p:spPr>
        <p:txBody>
          <a:bodyPr wrap="square">
            <a:spAutoFit/>
          </a:bodyPr>
          <a:lstStyle/>
          <a:p>
            <a:pPr algn="ctr">
              <a:lnSpc>
                <a:spcPct val="150000"/>
              </a:lnSpc>
            </a:pPr>
            <a:r>
              <a:rPr lang="en-US" sz="4000" b="1" i="1">
                <a:latin typeface="Century Gothic" charset="0"/>
                <a:ea typeface="Century Gothic" charset="0"/>
                <a:cs typeface="Century Gothic" charset="0"/>
              </a:rPr>
              <a:t>WHEY </a:t>
            </a:r>
            <a:r>
              <a:rPr lang="en-US" sz="3000" b="1" i="1">
                <a:solidFill>
                  <a:schemeClr val="bg1">
                    <a:lumMod val="50000"/>
                  </a:schemeClr>
                </a:solidFill>
                <a:latin typeface="Century Gothic" charset="0"/>
                <a:ea typeface="Century Gothic" charset="0"/>
                <a:cs typeface="Century Gothic" charset="0"/>
              </a:rPr>
              <a:t>VS.</a:t>
            </a:r>
            <a:r>
              <a:rPr lang="en-US" sz="4000" b="1" i="1">
                <a:latin typeface="Century Gothic" charset="0"/>
                <a:ea typeface="Century Gothic" charset="0"/>
                <a:cs typeface="Century Gothic" charset="0"/>
              </a:rPr>
              <a:t> SOY</a:t>
            </a:r>
            <a:endParaRPr lang="en-US" sz="4000" b="1">
              <a:solidFill>
                <a:srgbClr val="747875"/>
              </a:solidFill>
              <a:latin typeface="Century Gothic" charset="0"/>
              <a:ea typeface="Century Gothic" charset="0"/>
              <a:cs typeface="Century Gothic" charset="0"/>
            </a:endParaRPr>
          </a:p>
        </p:txBody>
      </p:sp>
      <p:grpSp>
        <p:nvGrpSpPr>
          <p:cNvPr id="12" name="Group 11"/>
          <p:cNvGrpSpPr/>
          <p:nvPr/>
        </p:nvGrpSpPr>
        <p:grpSpPr>
          <a:xfrm>
            <a:off x="1377900" y="1690120"/>
            <a:ext cx="6535271" cy="2070675"/>
            <a:chOff x="1431688" y="1550803"/>
            <a:chExt cx="6535271" cy="2722785"/>
          </a:xfrm>
        </p:grpSpPr>
        <p:grpSp>
          <p:nvGrpSpPr>
            <p:cNvPr id="9" name="Group 8"/>
            <p:cNvGrpSpPr/>
            <p:nvPr/>
          </p:nvGrpSpPr>
          <p:grpSpPr>
            <a:xfrm>
              <a:off x="1431688" y="1550803"/>
              <a:ext cx="6535271" cy="2722306"/>
              <a:chOff x="1304365" y="1150447"/>
              <a:chExt cx="6535271" cy="2722306"/>
            </a:xfrm>
          </p:grpSpPr>
          <p:cxnSp>
            <p:nvCxnSpPr>
              <p:cNvPr id="6" name="Straight Connector 5"/>
              <p:cNvCxnSpPr/>
              <p:nvPr/>
            </p:nvCxnSpPr>
            <p:spPr>
              <a:xfrm>
                <a:off x="1304365" y="3872753"/>
                <a:ext cx="653527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304365" y="1150447"/>
                <a:ext cx="8964" cy="27117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372613" y="1665107"/>
              <a:ext cx="4649777" cy="2608481"/>
              <a:chOff x="2595282" y="1788707"/>
              <a:chExt cx="4649777" cy="2608481"/>
            </a:xfrm>
          </p:grpSpPr>
          <p:sp>
            <p:nvSpPr>
              <p:cNvPr id="10" name="Rectangle 9"/>
              <p:cNvSpPr/>
              <p:nvPr/>
            </p:nvSpPr>
            <p:spPr>
              <a:xfrm>
                <a:off x="2595282" y="2793136"/>
                <a:ext cx="511076" cy="16040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236505" y="1788707"/>
                <a:ext cx="511076" cy="2608481"/>
              </a:xfrm>
              <a:prstGeom prst="rect">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314347" y="3563470"/>
                <a:ext cx="511076" cy="8337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55570" y="3160059"/>
                <a:ext cx="511076" cy="1237129"/>
              </a:xfrm>
              <a:prstGeom prst="rect">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092760" y="3563470"/>
                <a:ext cx="511076" cy="8337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733983" y="2380129"/>
                <a:ext cx="511076" cy="2017059"/>
              </a:xfrm>
              <a:prstGeom prst="rect">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100"/>
          <p:cNvGrpSpPr/>
          <p:nvPr/>
        </p:nvGrpSpPr>
        <p:grpSpPr>
          <a:xfrm>
            <a:off x="2330287" y="3922414"/>
            <a:ext cx="1146592" cy="996263"/>
            <a:chOff x="2330287" y="3922414"/>
            <a:chExt cx="1146592" cy="996263"/>
          </a:xfrm>
        </p:grpSpPr>
        <p:sp>
          <p:nvSpPr>
            <p:cNvPr id="81" name="TextBox 80"/>
            <p:cNvSpPr txBox="1"/>
            <p:nvPr/>
          </p:nvSpPr>
          <p:spPr>
            <a:xfrm>
              <a:off x="2330287"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WHEY</a:t>
              </a:r>
              <a:endParaRPr lang="en-US" sz="1000" b="1">
                <a:solidFill>
                  <a:srgbClr val="747875"/>
                </a:solidFill>
                <a:latin typeface="Century Gothic" charset="0"/>
                <a:ea typeface="Century Gothic" charset="0"/>
                <a:cs typeface="Century Gothic" charset="0"/>
              </a:endParaRPr>
            </a:p>
          </p:txBody>
        </p:sp>
        <p:sp>
          <p:nvSpPr>
            <p:cNvPr id="83" name="Oval 82"/>
            <p:cNvSpPr/>
            <p:nvPr/>
          </p:nvSpPr>
          <p:spPr>
            <a:xfrm>
              <a:off x="2584172"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3998469"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CASEIN</a:t>
            </a:r>
            <a:endParaRPr lang="en-US" sz="1000" b="1">
              <a:solidFill>
                <a:srgbClr val="747875"/>
              </a:solidFill>
              <a:latin typeface="Century Gothic" charset="0"/>
              <a:ea typeface="Century Gothic" charset="0"/>
              <a:cs typeface="Century Gothic" charset="0"/>
            </a:endParaRPr>
          </a:p>
        </p:txBody>
      </p:sp>
      <p:sp>
        <p:nvSpPr>
          <p:cNvPr id="85" name="Oval 84"/>
          <p:cNvSpPr/>
          <p:nvPr/>
        </p:nvSpPr>
        <p:spPr>
          <a:xfrm>
            <a:off x="4252354"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5853188"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SOY</a:t>
            </a:r>
            <a:endParaRPr lang="en-US" sz="1000" b="1">
              <a:solidFill>
                <a:srgbClr val="747875"/>
              </a:solidFill>
              <a:latin typeface="Century Gothic" charset="0"/>
              <a:ea typeface="Century Gothic" charset="0"/>
              <a:cs typeface="Century Gothic" charset="0"/>
            </a:endParaRPr>
          </a:p>
        </p:txBody>
      </p:sp>
      <p:sp>
        <p:nvSpPr>
          <p:cNvPr id="87" name="Oval 86"/>
          <p:cNvSpPr/>
          <p:nvPr/>
        </p:nvSpPr>
        <p:spPr>
          <a:xfrm>
            <a:off x="6107073"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980644" y="1378649"/>
            <a:ext cx="406219" cy="2593018"/>
          </a:xfrm>
          <a:prstGeom prst="rect">
            <a:avLst/>
          </a:prstGeom>
          <a:noFill/>
        </p:spPr>
        <p:txBody>
          <a:bodyPr wrap="square" rtlCol="0">
            <a:spAutoFit/>
          </a:bodyPr>
          <a:lstStyle/>
          <a:p>
            <a:pPr algn="r">
              <a:lnSpc>
                <a:spcPts val="3900"/>
              </a:lnSpc>
            </a:pPr>
            <a:r>
              <a:rPr lang="en-US" sz="1000" b="1">
                <a:solidFill>
                  <a:srgbClr val="747875"/>
                </a:solidFill>
                <a:latin typeface="Century Gothic" charset="0"/>
                <a:ea typeface="Century Gothic" charset="0"/>
                <a:cs typeface="Century Gothic" charset="0"/>
              </a:rPr>
              <a:t>.20</a:t>
            </a:r>
          </a:p>
          <a:p>
            <a:pPr algn="r">
              <a:lnSpc>
                <a:spcPts val="3900"/>
              </a:lnSpc>
            </a:pPr>
            <a:r>
              <a:rPr lang="en-US" sz="1000" b="1">
                <a:solidFill>
                  <a:srgbClr val="747875"/>
                </a:solidFill>
                <a:latin typeface="Century Gothic" charset="0"/>
                <a:ea typeface="Century Gothic" charset="0"/>
                <a:cs typeface="Century Gothic" charset="0"/>
              </a:rPr>
              <a:t>.15</a:t>
            </a:r>
          </a:p>
          <a:p>
            <a:pPr algn="r">
              <a:lnSpc>
                <a:spcPts val="3900"/>
              </a:lnSpc>
            </a:pPr>
            <a:r>
              <a:rPr lang="en-US" sz="1000" b="1">
                <a:solidFill>
                  <a:srgbClr val="747875"/>
                </a:solidFill>
                <a:latin typeface="Century Gothic" charset="0"/>
                <a:ea typeface="Century Gothic" charset="0"/>
                <a:cs typeface="Century Gothic" charset="0"/>
              </a:rPr>
              <a:t>.19</a:t>
            </a:r>
          </a:p>
          <a:p>
            <a:pPr algn="r">
              <a:lnSpc>
                <a:spcPts val="3900"/>
              </a:lnSpc>
            </a:pPr>
            <a:r>
              <a:rPr lang="en-US" sz="1000" b="1">
                <a:solidFill>
                  <a:srgbClr val="747875"/>
                </a:solidFill>
                <a:latin typeface="Century Gothic" charset="0"/>
                <a:ea typeface="Century Gothic" charset="0"/>
                <a:cs typeface="Century Gothic" charset="0"/>
              </a:rPr>
              <a:t>.05</a:t>
            </a:r>
          </a:p>
          <a:p>
            <a:pPr algn="r">
              <a:lnSpc>
                <a:spcPts val="3900"/>
              </a:lnSpc>
            </a:pPr>
            <a:r>
              <a:rPr lang="en-US" sz="1000" b="1">
                <a:solidFill>
                  <a:srgbClr val="747875"/>
                </a:solidFill>
                <a:latin typeface="Century Gothic" charset="0"/>
                <a:ea typeface="Century Gothic" charset="0"/>
                <a:cs typeface="Century Gothic" charset="0"/>
              </a:rPr>
              <a:t>.00</a:t>
            </a:r>
          </a:p>
        </p:txBody>
      </p:sp>
      <p:sp>
        <p:nvSpPr>
          <p:cNvPr id="95" name="TextBox 94"/>
          <p:cNvSpPr txBox="1"/>
          <p:nvPr/>
        </p:nvSpPr>
        <p:spPr>
          <a:xfrm rot="16200000">
            <a:off x="-214641" y="2574604"/>
            <a:ext cx="2109256" cy="246221"/>
          </a:xfrm>
          <a:prstGeom prst="rect">
            <a:avLst/>
          </a:prstGeom>
          <a:noFill/>
        </p:spPr>
        <p:txBody>
          <a:bodyPr wrap="square" rtlCol="0">
            <a:spAutoFit/>
          </a:bodyPr>
          <a:lstStyle/>
          <a:p>
            <a:pPr algn="ctr"/>
            <a:r>
              <a:rPr lang="en-US" sz="1000" b="1">
                <a:solidFill>
                  <a:srgbClr val="747875"/>
                </a:solidFill>
                <a:latin typeface="Century Gothic" charset="0"/>
                <a:ea typeface="Century Gothic" charset="0"/>
                <a:cs typeface="Century Gothic" charset="0"/>
              </a:rPr>
              <a:t>FSR (% -h</a:t>
            </a:r>
            <a:r>
              <a:rPr lang="en-US" sz="1000" b="1" baseline="30000">
                <a:solidFill>
                  <a:srgbClr val="747875"/>
                </a:solidFill>
                <a:latin typeface="Century Gothic" charset="0"/>
                <a:ea typeface="Century Gothic" charset="0"/>
                <a:cs typeface="Century Gothic" charset="0"/>
              </a:rPr>
              <a:t>-1</a:t>
            </a:r>
            <a:r>
              <a:rPr lang="en-US" sz="1000" b="1">
                <a:solidFill>
                  <a:srgbClr val="747875"/>
                </a:solidFill>
                <a:latin typeface="Century Gothic" charset="0"/>
                <a:ea typeface="Century Gothic" charset="0"/>
                <a:cs typeface="Century Gothic" charset="0"/>
              </a:rPr>
              <a:t>)</a:t>
            </a:r>
            <a:endParaRPr lang="en-US" sz="1000" b="1" baseline="30000">
              <a:solidFill>
                <a:srgbClr val="747875"/>
              </a:solidFill>
              <a:latin typeface="Century Gothic" charset="0"/>
              <a:ea typeface="Century Gothic" charset="0"/>
              <a:cs typeface="Century Gothic" charset="0"/>
            </a:endParaRPr>
          </a:p>
        </p:txBody>
      </p:sp>
      <p:grpSp>
        <p:nvGrpSpPr>
          <p:cNvPr id="15" name="Group 14"/>
          <p:cNvGrpSpPr/>
          <p:nvPr/>
        </p:nvGrpSpPr>
        <p:grpSpPr>
          <a:xfrm>
            <a:off x="5089548" y="1290111"/>
            <a:ext cx="2850517" cy="438582"/>
            <a:chOff x="4041387" y="1460160"/>
            <a:chExt cx="2850517" cy="438582"/>
          </a:xfrm>
        </p:grpSpPr>
        <p:sp>
          <p:nvSpPr>
            <p:cNvPr id="96" name="TextBox 95"/>
            <p:cNvSpPr txBox="1"/>
            <p:nvPr/>
          </p:nvSpPr>
          <p:spPr>
            <a:xfrm>
              <a:off x="4041387" y="1460160"/>
              <a:ext cx="2850517"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REST      EX</a:t>
              </a:r>
              <a:endParaRPr lang="en-US" sz="1000" b="1">
                <a:solidFill>
                  <a:srgbClr val="747875"/>
                </a:solidFill>
                <a:latin typeface="Century Gothic" charset="0"/>
                <a:ea typeface="Century Gothic" charset="0"/>
                <a:cs typeface="Century Gothic" charset="0"/>
              </a:endParaRPr>
            </a:p>
          </p:txBody>
        </p:sp>
        <p:sp>
          <p:nvSpPr>
            <p:cNvPr id="13" name="Oval 12"/>
            <p:cNvSpPr/>
            <p:nvPr/>
          </p:nvSpPr>
          <p:spPr>
            <a:xfrm>
              <a:off x="5543246" y="1629999"/>
              <a:ext cx="124032" cy="124032"/>
            </a:xfrm>
            <a:prstGeom prst="ellipse">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825734" y="1629999"/>
              <a:ext cx="124032" cy="12403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Connector 97"/>
          <p:cNvCxnSpPr/>
          <p:nvPr/>
        </p:nvCxnSpPr>
        <p:spPr>
          <a:xfrm flipH="1">
            <a:off x="5808633" y="1688352"/>
            <a:ext cx="1150723" cy="0"/>
          </a:xfrm>
          <a:prstGeom prst="line">
            <a:avLst/>
          </a:prstGeom>
          <a:ln w="28575">
            <a:solidFill>
              <a:srgbClr val="25401E"/>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73904" y="3969202"/>
            <a:ext cx="439745" cy="465681"/>
          </a:xfrm>
          <a:prstGeom prst="rect">
            <a:avLst/>
          </a:prstGeom>
          <a:effectLst>
            <a:outerShdw blurRad="63500" sx="102000" sy="102000" algn="ctr" rotWithShape="0">
              <a:prstClr val="black">
                <a:alpha val="20000"/>
              </a:prstClr>
            </a:outerShdw>
          </a:effectLst>
        </p:spPr>
      </p:pic>
      <p:pic>
        <p:nvPicPr>
          <p:cNvPr id="104" name="Picture 103"/>
          <p:cNvPicPr>
            <a:picLocks noChangeAspect="1"/>
          </p:cNvPicPr>
          <p:nvPr/>
        </p:nvPicPr>
        <p:blipFill rotWithShape="1">
          <a:blip r:embed="rId5" cstate="print">
            <a:extLst>
              <a:ext uri="{28A0092B-C50C-407E-A947-70E740481C1C}">
                <a14:useLocalDpi xmlns:a14="http://schemas.microsoft.com/office/drawing/2010/main"/>
              </a:ext>
            </a:extLst>
          </a:blip>
          <a:srcRect l="-24467"/>
          <a:stretch/>
        </p:blipFill>
        <p:spPr>
          <a:xfrm>
            <a:off x="4351756" y="4025020"/>
            <a:ext cx="439745" cy="465681"/>
          </a:xfrm>
          <a:prstGeom prst="rect">
            <a:avLst/>
          </a:prstGeom>
          <a:effectLst>
            <a:outerShdw blurRad="63500" sx="102000" sy="102000" algn="ctr" rotWithShape="0">
              <a:prstClr val="black">
                <a:alpha val="20000"/>
              </a:prstClr>
            </a:outerShdw>
          </a:effectLst>
        </p:spPr>
      </p:pic>
      <p:pic>
        <p:nvPicPr>
          <p:cNvPr id="105" name="Picture 10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88927" y="4002056"/>
            <a:ext cx="496379" cy="465681"/>
          </a:xfrm>
          <a:prstGeom prst="rect">
            <a:avLst/>
          </a:prstGeom>
          <a:effectLst>
            <a:outerShdw blurRad="63500" sx="102000" sy="102000" algn="ctr" rotWithShape="0">
              <a:prstClr val="black">
                <a:alpha val="20000"/>
              </a:prstClr>
            </a:outerShdw>
          </a:effectLst>
        </p:spPr>
      </p:pic>
      <p:sp>
        <p:nvSpPr>
          <p:cNvPr id="34" name="TextBox 33"/>
          <p:cNvSpPr txBox="1"/>
          <p:nvPr/>
        </p:nvSpPr>
        <p:spPr>
          <a:xfrm>
            <a:off x="0" y="4928056"/>
            <a:ext cx="5383530" cy="215444"/>
          </a:xfrm>
          <a:prstGeom prst="rect">
            <a:avLst/>
          </a:prstGeom>
          <a:noFill/>
        </p:spPr>
        <p:txBody>
          <a:bodyPr wrap="square" rtlCol="0">
            <a:spAutoFit/>
          </a:bodyPr>
          <a:lstStyle/>
          <a:p>
            <a:r>
              <a:rPr lang="en-US" sz="800">
                <a:latin typeface="Century Gothic"/>
                <a:cs typeface="Century Gothic"/>
              </a:rPr>
              <a:t>Tang et al. J Appl. Physiol. 107(3):987-992, 2009.</a:t>
            </a:r>
          </a:p>
        </p:txBody>
      </p:sp>
      <p:sp>
        <p:nvSpPr>
          <p:cNvPr id="2" name="TextBox 1"/>
          <p:cNvSpPr txBox="1"/>
          <p:nvPr/>
        </p:nvSpPr>
        <p:spPr>
          <a:xfrm>
            <a:off x="3069166" y="1799166"/>
            <a:ext cx="2032000" cy="523220"/>
          </a:xfrm>
          <a:prstGeom prst="rect">
            <a:avLst/>
          </a:prstGeom>
          <a:noFill/>
        </p:spPr>
        <p:txBody>
          <a:bodyPr wrap="square" rtlCol="0">
            <a:spAutoFit/>
          </a:bodyPr>
          <a:lstStyle/>
          <a:p>
            <a:r>
              <a:rPr lang="en-US" sz="2800" b="1">
                <a:solidFill>
                  <a:srgbClr val="FFFFFF"/>
                </a:solidFill>
                <a:latin typeface="Century Gothic"/>
                <a:cs typeface="Century Gothic"/>
              </a:rPr>
              <a:t>*</a:t>
            </a:r>
            <a:r>
              <a:rPr lang="en-US">
                <a:latin typeface="Century Gothic"/>
                <a:cs typeface="Century Gothic"/>
              </a:rPr>
              <a:t>   31% &gt; </a:t>
            </a:r>
            <a:r>
              <a:rPr lang="en-US" err="1">
                <a:latin typeface="Century Gothic"/>
                <a:cs typeface="Century Gothic"/>
              </a:rPr>
              <a:t>vs</a:t>
            </a:r>
            <a:r>
              <a:rPr lang="en-US">
                <a:latin typeface="Century Gothic"/>
                <a:cs typeface="Century Gothic"/>
              </a:rPr>
              <a:t> Soy</a:t>
            </a:r>
          </a:p>
        </p:txBody>
      </p:sp>
    </p:spTree>
    <p:extLst>
      <p:ext uri="{BB962C8B-B14F-4D97-AF65-F5344CB8AC3E}">
        <p14:creationId xmlns:p14="http://schemas.microsoft.com/office/powerpoint/2010/main" val="363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alphaModFix amt="27000"/>
            <a:extLst>
              <a:ext uri="{28A0092B-C50C-407E-A947-70E740481C1C}">
                <a14:useLocalDpi xmlns:a14="http://schemas.microsoft.com/office/drawing/2010/main"/>
              </a:ext>
            </a:extLst>
          </a:blip>
          <a:srcRect/>
          <a:stretch/>
        </p:blipFill>
        <p:spPr>
          <a:xfrm>
            <a:off x="-22889" y="-1"/>
            <a:ext cx="9181644" cy="5173885"/>
          </a:xfrm>
          <a:prstGeom prst="rect">
            <a:avLst/>
          </a:prstGeom>
        </p:spPr>
      </p:pic>
      <p:grpSp>
        <p:nvGrpSpPr>
          <p:cNvPr id="5" name="Group 4"/>
          <p:cNvGrpSpPr/>
          <p:nvPr/>
        </p:nvGrpSpPr>
        <p:grpSpPr>
          <a:xfrm>
            <a:off x="-7135" y="0"/>
            <a:ext cx="9158270" cy="1442966"/>
            <a:chOff x="0" y="0"/>
            <a:chExt cx="9144000" cy="1300480"/>
          </a:xfrm>
        </p:grpSpPr>
        <p:sp>
          <p:nvSpPr>
            <p:cNvPr id="6" name="Rectangle 5"/>
            <p:cNvSpPr/>
            <p:nvPr/>
          </p:nvSpPr>
          <p:spPr>
            <a:xfrm>
              <a:off x="0" y="0"/>
              <a:ext cx="9144000"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55672"/>
            <a:ext cx="996371" cy="1099222"/>
          </a:xfrm>
          <a:prstGeom prst="rect">
            <a:avLst/>
          </a:prstGeom>
        </p:spPr>
      </p:pic>
      <p:cxnSp>
        <p:nvCxnSpPr>
          <p:cNvPr id="11" name="Straight Connector 10"/>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567560" y="4829904"/>
            <a:ext cx="4572000" cy="276999"/>
          </a:xfrm>
          <a:prstGeom prst="rect">
            <a:avLst/>
          </a:prstGeom>
        </p:spPr>
        <p:txBody>
          <a:bodyPr>
            <a:spAutoFit/>
          </a:bodyPr>
          <a:lstStyle/>
          <a:p>
            <a:pPr algn="r"/>
            <a:r>
              <a:rPr lang="tr-TR" sz="600" err="1">
                <a:latin typeface="Century Gothic" charset="0"/>
                <a:ea typeface="Century Gothic" charset="0"/>
                <a:cs typeface="Century Gothic" charset="0"/>
              </a:rPr>
              <a:t>Cermak</a:t>
            </a:r>
            <a:r>
              <a:rPr lang="tr-TR" sz="600">
                <a:latin typeface="Century Gothic" charset="0"/>
                <a:ea typeface="Century Gothic" charset="0"/>
                <a:cs typeface="Century Gothic" charset="0"/>
              </a:rPr>
              <a:t> et al. </a:t>
            </a:r>
            <a:r>
              <a:rPr lang="tr-TR" sz="600" err="1">
                <a:latin typeface="Century Gothic" charset="0"/>
                <a:ea typeface="Century Gothic" charset="0"/>
                <a:cs typeface="Century Gothic" charset="0"/>
              </a:rPr>
              <a:t>Am</a:t>
            </a:r>
            <a:r>
              <a:rPr lang="tr-TR" sz="600">
                <a:latin typeface="Century Gothic" charset="0"/>
                <a:ea typeface="Century Gothic" charset="0"/>
                <a:cs typeface="Century Gothic" charset="0"/>
              </a:rPr>
              <a:t> J </a:t>
            </a:r>
            <a:r>
              <a:rPr lang="tr-TR" sz="600" err="1">
                <a:latin typeface="Century Gothic" charset="0"/>
                <a:ea typeface="Century Gothic" charset="0"/>
                <a:cs typeface="Century Gothic" charset="0"/>
              </a:rPr>
              <a:t>Clin</a:t>
            </a:r>
            <a:r>
              <a:rPr lang="tr-TR" sz="600">
                <a:latin typeface="Century Gothic" charset="0"/>
                <a:ea typeface="Century Gothic" charset="0"/>
                <a:cs typeface="Century Gothic" charset="0"/>
              </a:rPr>
              <a:t> </a:t>
            </a:r>
            <a:r>
              <a:rPr lang="tr-TR" sz="600" err="1">
                <a:latin typeface="Century Gothic" charset="0"/>
                <a:ea typeface="Century Gothic" charset="0"/>
                <a:cs typeface="Century Gothic" charset="0"/>
              </a:rPr>
              <a:t>Nutr</a:t>
            </a:r>
            <a:r>
              <a:rPr lang="tr-TR" sz="600">
                <a:latin typeface="Century Gothic" charset="0"/>
                <a:ea typeface="Century Gothic" charset="0"/>
                <a:cs typeface="Century Gothic" charset="0"/>
              </a:rPr>
              <a:t>. 96:1454-1464, 2012.</a:t>
            </a:r>
          </a:p>
          <a:p>
            <a:pPr algn="r"/>
            <a:r>
              <a:rPr lang="nb-NO" sz="600">
                <a:latin typeface="Century Gothic" charset="0"/>
                <a:ea typeface="Century Gothic" charset="0"/>
                <a:cs typeface="Century Gothic" charset="0"/>
              </a:rPr>
              <a:t>Phillips et al. J Am Coll </a:t>
            </a:r>
            <a:r>
              <a:rPr lang="nb-NO" sz="600" err="1">
                <a:latin typeface="Century Gothic" charset="0"/>
                <a:ea typeface="Century Gothic" charset="0"/>
                <a:cs typeface="Century Gothic" charset="0"/>
              </a:rPr>
              <a:t>Nutr</a:t>
            </a:r>
            <a:r>
              <a:rPr lang="nb-NO" sz="600">
                <a:latin typeface="Century Gothic" charset="0"/>
                <a:ea typeface="Century Gothic" charset="0"/>
                <a:cs typeface="Century Gothic" charset="0"/>
              </a:rPr>
              <a:t>. 28:343-354, 2009.</a:t>
            </a:r>
          </a:p>
        </p:txBody>
      </p:sp>
      <p:sp>
        <p:nvSpPr>
          <p:cNvPr id="15" name="Text Placeholder 2"/>
          <p:cNvSpPr>
            <a:spLocks noGrp="1"/>
          </p:cNvSpPr>
          <p:nvPr>
            <p:ph type="body" sz="quarter" idx="4294967295"/>
          </p:nvPr>
        </p:nvSpPr>
        <p:spPr>
          <a:xfrm>
            <a:off x="1961158" y="169119"/>
            <a:ext cx="6735922" cy="1030461"/>
          </a:xfrm>
          <a:prstGeom prst="rect">
            <a:avLst/>
          </a:prstGeom>
        </p:spPr>
        <p:txBody>
          <a:bodyPr/>
          <a:lstStyle/>
          <a:p>
            <a:pPr marL="0" indent="0" algn="l" defTabSz="457200">
              <a:buNone/>
            </a:pPr>
            <a:r>
              <a:rPr lang="en-US" sz="4000" b="1">
                <a:solidFill>
                  <a:schemeClr val="bg1"/>
                </a:solidFill>
                <a:latin typeface="Century Gothic" charset="0"/>
                <a:ea typeface="Century Gothic" charset="0"/>
                <a:cs typeface="Century Gothic" charset="0"/>
              </a:rPr>
              <a:t>Protein and training: </a:t>
            </a:r>
            <a:r>
              <a:rPr lang="en-US" sz="4000" b="1">
                <a:solidFill>
                  <a:srgbClr val="2C4B1E"/>
                </a:solidFill>
                <a:latin typeface="Century Gothic" charset="0"/>
                <a:ea typeface="Century Gothic" charset="0"/>
                <a:cs typeface="Century Gothic" charset="0"/>
              </a:rPr>
              <a:t>increasing lean mass</a:t>
            </a:r>
          </a:p>
          <a:p>
            <a:endParaRPr lang="en-US"/>
          </a:p>
        </p:txBody>
      </p:sp>
      <p:cxnSp>
        <p:nvCxnSpPr>
          <p:cNvPr id="12" name="Straight Connector 11"/>
          <p:cNvCxnSpPr/>
          <p:nvPr/>
        </p:nvCxnSpPr>
        <p:spPr>
          <a:xfrm>
            <a:off x="48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4" name="Freeform 26"/>
          <p:cNvSpPr>
            <a:spLocks noEditPoints="1"/>
          </p:cNvSpPr>
          <p:nvPr/>
        </p:nvSpPr>
        <p:spPr bwMode="auto">
          <a:xfrm>
            <a:off x="343949" y="522164"/>
            <a:ext cx="742102" cy="389388"/>
          </a:xfrm>
          <a:custGeom>
            <a:avLst/>
            <a:gdLst>
              <a:gd name="T0" fmla="*/ 634 w 688"/>
              <a:gd name="T1" fmla="*/ 85 h 361"/>
              <a:gd name="T2" fmla="*/ 612 w 688"/>
              <a:gd name="T3" fmla="*/ 64 h 361"/>
              <a:gd name="T4" fmla="*/ 559 w 688"/>
              <a:gd name="T5" fmla="*/ 60 h 361"/>
              <a:gd name="T6" fmla="*/ 549 w 688"/>
              <a:gd name="T7" fmla="*/ 40 h 361"/>
              <a:gd name="T8" fmla="*/ 537 w 688"/>
              <a:gd name="T9" fmla="*/ 11 h 361"/>
              <a:gd name="T10" fmla="*/ 509 w 688"/>
              <a:gd name="T11" fmla="*/ 0 h 361"/>
              <a:gd name="T12" fmla="*/ 443 w 688"/>
              <a:gd name="T13" fmla="*/ 3 h 361"/>
              <a:gd name="T14" fmla="*/ 422 w 688"/>
              <a:gd name="T15" fmla="*/ 25 h 361"/>
              <a:gd name="T16" fmla="*/ 270 w 688"/>
              <a:gd name="T17" fmla="*/ 165 h 361"/>
              <a:gd name="T18" fmla="*/ 267 w 688"/>
              <a:gd name="T19" fmla="*/ 25 h 361"/>
              <a:gd name="T20" fmla="*/ 245 w 688"/>
              <a:gd name="T21" fmla="*/ 3 h 361"/>
              <a:gd name="T22" fmla="*/ 180 w 688"/>
              <a:gd name="T23" fmla="*/ 0 h 361"/>
              <a:gd name="T24" fmla="*/ 151 w 688"/>
              <a:gd name="T25" fmla="*/ 11 h 361"/>
              <a:gd name="T26" fmla="*/ 140 w 688"/>
              <a:gd name="T27" fmla="*/ 40 h 361"/>
              <a:gd name="T28" fmla="*/ 129 w 688"/>
              <a:gd name="T29" fmla="*/ 60 h 361"/>
              <a:gd name="T30" fmla="*/ 76 w 688"/>
              <a:gd name="T31" fmla="*/ 64 h 361"/>
              <a:gd name="T32" fmla="*/ 55 w 688"/>
              <a:gd name="T33" fmla="*/ 85 h 361"/>
              <a:gd name="T34" fmla="*/ 0 w 688"/>
              <a:gd name="T35" fmla="*/ 165 h 361"/>
              <a:gd name="T36" fmla="*/ 52 w 688"/>
              <a:gd name="T37" fmla="*/ 261 h 361"/>
              <a:gd name="T38" fmla="*/ 64 w 688"/>
              <a:gd name="T39" fmla="*/ 289 h 361"/>
              <a:gd name="T40" fmla="*/ 93 w 688"/>
              <a:gd name="T41" fmla="*/ 302 h 361"/>
              <a:gd name="T42" fmla="*/ 140 w 688"/>
              <a:gd name="T43" fmla="*/ 299 h 361"/>
              <a:gd name="T44" fmla="*/ 143 w 688"/>
              <a:gd name="T45" fmla="*/ 336 h 361"/>
              <a:gd name="T46" fmla="*/ 164 w 688"/>
              <a:gd name="T47" fmla="*/ 358 h 361"/>
              <a:gd name="T48" fmla="*/ 230 w 688"/>
              <a:gd name="T49" fmla="*/ 361 h 361"/>
              <a:gd name="T50" fmla="*/ 258 w 688"/>
              <a:gd name="T51" fmla="*/ 350 h 361"/>
              <a:gd name="T52" fmla="*/ 270 w 688"/>
              <a:gd name="T53" fmla="*/ 321 h 361"/>
              <a:gd name="T54" fmla="*/ 419 w 688"/>
              <a:gd name="T55" fmla="*/ 321 h 361"/>
              <a:gd name="T56" fmla="*/ 430 w 688"/>
              <a:gd name="T57" fmla="*/ 350 h 361"/>
              <a:gd name="T58" fmla="*/ 459 w 688"/>
              <a:gd name="T59" fmla="*/ 361 h 361"/>
              <a:gd name="T60" fmla="*/ 524 w 688"/>
              <a:gd name="T61" fmla="*/ 358 h 361"/>
              <a:gd name="T62" fmla="*/ 546 w 688"/>
              <a:gd name="T63" fmla="*/ 336 h 361"/>
              <a:gd name="T64" fmla="*/ 549 w 688"/>
              <a:gd name="T65" fmla="*/ 299 h 361"/>
              <a:gd name="T66" fmla="*/ 596 w 688"/>
              <a:gd name="T67" fmla="*/ 302 h 361"/>
              <a:gd name="T68" fmla="*/ 625 w 688"/>
              <a:gd name="T69" fmla="*/ 289 h 361"/>
              <a:gd name="T70" fmla="*/ 637 w 688"/>
              <a:gd name="T71" fmla="*/ 261 h 361"/>
              <a:gd name="T72" fmla="*/ 637 w 688"/>
              <a:gd name="T73" fmla="*/ 165 h 361"/>
              <a:gd name="T74" fmla="*/ 139 w 688"/>
              <a:gd name="T75" fmla="*/ 265 h 361"/>
              <a:gd name="T76" fmla="*/ 93 w 688"/>
              <a:gd name="T77" fmla="*/ 272 h 361"/>
              <a:gd name="T78" fmla="*/ 82 w 688"/>
              <a:gd name="T79" fmla="*/ 265 h 361"/>
              <a:gd name="T80" fmla="*/ 82 w 688"/>
              <a:gd name="T81" fmla="*/ 96 h 361"/>
              <a:gd name="T82" fmla="*/ 129 w 688"/>
              <a:gd name="T83" fmla="*/ 90 h 361"/>
              <a:gd name="T84" fmla="*/ 139 w 688"/>
              <a:gd name="T85" fmla="*/ 96 h 361"/>
              <a:gd name="T86" fmla="*/ 240 w 688"/>
              <a:gd name="T87" fmla="*/ 321 h 361"/>
              <a:gd name="T88" fmla="*/ 230 w 688"/>
              <a:gd name="T89" fmla="*/ 331 h 361"/>
              <a:gd name="T90" fmla="*/ 173 w 688"/>
              <a:gd name="T91" fmla="*/ 328 h 361"/>
              <a:gd name="T92" fmla="*/ 170 w 688"/>
              <a:gd name="T93" fmla="*/ 101 h 361"/>
              <a:gd name="T94" fmla="*/ 173 w 688"/>
              <a:gd name="T95" fmla="*/ 33 h 361"/>
              <a:gd name="T96" fmla="*/ 230 w 688"/>
              <a:gd name="T97" fmla="*/ 30 h 361"/>
              <a:gd name="T98" fmla="*/ 240 w 688"/>
              <a:gd name="T99" fmla="*/ 40 h 361"/>
              <a:gd name="T100" fmla="*/ 519 w 688"/>
              <a:gd name="T101" fmla="*/ 321 h 361"/>
              <a:gd name="T102" fmla="*/ 513 w 688"/>
              <a:gd name="T103" fmla="*/ 330 h 361"/>
              <a:gd name="T104" fmla="*/ 455 w 688"/>
              <a:gd name="T105" fmla="*/ 330 h 361"/>
              <a:gd name="T106" fmla="*/ 448 w 688"/>
              <a:gd name="T107" fmla="*/ 40 h 361"/>
              <a:gd name="T108" fmla="*/ 455 w 688"/>
              <a:gd name="T109" fmla="*/ 31 h 361"/>
              <a:gd name="T110" fmla="*/ 513 w 688"/>
              <a:gd name="T111" fmla="*/ 31 h 361"/>
              <a:gd name="T112" fmla="*/ 519 w 688"/>
              <a:gd name="T113" fmla="*/ 101 h 361"/>
              <a:gd name="T114" fmla="*/ 603 w 688"/>
              <a:gd name="T115" fmla="*/ 269 h 361"/>
              <a:gd name="T116" fmla="*/ 559 w 688"/>
              <a:gd name="T117" fmla="*/ 272 h 361"/>
              <a:gd name="T118" fmla="*/ 549 w 688"/>
              <a:gd name="T119" fmla="*/ 261 h 361"/>
              <a:gd name="T120" fmla="*/ 552 w 688"/>
              <a:gd name="T121" fmla="*/ 93 h 361"/>
              <a:gd name="T122" fmla="*/ 596 w 688"/>
              <a:gd name="T123" fmla="*/ 90 h 361"/>
              <a:gd name="T124" fmla="*/ 607 w 688"/>
              <a:gd name="T125" fmla="*/ 10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8" h="361">
                <a:moveTo>
                  <a:pt x="637" y="101"/>
                </a:moveTo>
                <a:lnTo>
                  <a:pt x="637" y="101"/>
                </a:lnTo>
                <a:lnTo>
                  <a:pt x="636" y="92"/>
                </a:lnTo>
                <a:lnTo>
                  <a:pt x="634" y="85"/>
                </a:lnTo>
                <a:lnTo>
                  <a:pt x="630" y="78"/>
                </a:lnTo>
                <a:lnTo>
                  <a:pt x="625" y="72"/>
                </a:lnTo>
                <a:lnTo>
                  <a:pt x="619" y="67"/>
                </a:lnTo>
                <a:lnTo>
                  <a:pt x="612" y="64"/>
                </a:lnTo>
                <a:lnTo>
                  <a:pt x="604" y="61"/>
                </a:lnTo>
                <a:lnTo>
                  <a:pt x="596" y="60"/>
                </a:lnTo>
                <a:lnTo>
                  <a:pt x="559" y="60"/>
                </a:lnTo>
                <a:lnTo>
                  <a:pt x="559" y="60"/>
                </a:lnTo>
                <a:lnTo>
                  <a:pt x="554" y="61"/>
                </a:lnTo>
                <a:lnTo>
                  <a:pt x="549" y="62"/>
                </a:lnTo>
                <a:lnTo>
                  <a:pt x="549" y="40"/>
                </a:lnTo>
                <a:lnTo>
                  <a:pt x="549" y="40"/>
                </a:lnTo>
                <a:lnTo>
                  <a:pt x="548" y="32"/>
                </a:lnTo>
                <a:lnTo>
                  <a:pt x="546" y="25"/>
                </a:lnTo>
                <a:lnTo>
                  <a:pt x="542" y="18"/>
                </a:lnTo>
                <a:lnTo>
                  <a:pt x="537" y="11"/>
                </a:lnTo>
                <a:lnTo>
                  <a:pt x="531" y="7"/>
                </a:lnTo>
                <a:lnTo>
                  <a:pt x="524" y="3"/>
                </a:lnTo>
                <a:lnTo>
                  <a:pt x="516" y="1"/>
                </a:lnTo>
                <a:lnTo>
                  <a:pt x="509" y="0"/>
                </a:lnTo>
                <a:lnTo>
                  <a:pt x="459" y="0"/>
                </a:lnTo>
                <a:lnTo>
                  <a:pt x="459" y="0"/>
                </a:lnTo>
                <a:lnTo>
                  <a:pt x="450" y="1"/>
                </a:lnTo>
                <a:lnTo>
                  <a:pt x="443" y="3"/>
                </a:lnTo>
                <a:lnTo>
                  <a:pt x="436" y="7"/>
                </a:lnTo>
                <a:lnTo>
                  <a:pt x="430" y="11"/>
                </a:lnTo>
                <a:lnTo>
                  <a:pt x="426" y="18"/>
                </a:lnTo>
                <a:lnTo>
                  <a:pt x="422" y="25"/>
                </a:lnTo>
                <a:lnTo>
                  <a:pt x="420" y="32"/>
                </a:lnTo>
                <a:lnTo>
                  <a:pt x="419" y="40"/>
                </a:lnTo>
                <a:lnTo>
                  <a:pt x="419" y="165"/>
                </a:lnTo>
                <a:lnTo>
                  <a:pt x="270" y="165"/>
                </a:lnTo>
                <a:lnTo>
                  <a:pt x="270" y="40"/>
                </a:lnTo>
                <a:lnTo>
                  <a:pt x="270" y="40"/>
                </a:lnTo>
                <a:lnTo>
                  <a:pt x="269" y="32"/>
                </a:lnTo>
                <a:lnTo>
                  <a:pt x="267" y="25"/>
                </a:lnTo>
                <a:lnTo>
                  <a:pt x="263" y="18"/>
                </a:lnTo>
                <a:lnTo>
                  <a:pt x="258" y="11"/>
                </a:lnTo>
                <a:lnTo>
                  <a:pt x="253" y="7"/>
                </a:lnTo>
                <a:lnTo>
                  <a:pt x="245" y="3"/>
                </a:lnTo>
                <a:lnTo>
                  <a:pt x="237" y="1"/>
                </a:lnTo>
                <a:lnTo>
                  <a:pt x="230" y="0"/>
                </a:lnTo>
                <a:lnTo>
                  <a:pt x="180" y="0"/>
                </a:lnTo>
                <a:lnTo>
                  <a:pt x="180" y="0"/>
                </a:lnTo>
                <a:lnTo>
                  <a:pt x="172" y="1"/>
                </a:lnTo>
                <a:lnTo>
                  <a:pt x="164" y="3"/>
                </a:lnTo>
                <a:lnTo>
                  <a:pt x="157" y="7"/>
                </a:lnTo>
                <a:lnTo>
                  <a:pt x="151" y="11"/>
                </a:lnTo>
                <a:lnTo>
                  <a:pt x="147" y="18"/>
                </a:lnTo>
                <a:lnTo>
                  <a:pt x="143" y="25"/>
                </a:lnTo>
                <a:lnTo>
                  <a:pt x="141" y="32"/>
                </a:lnTo>
                <a:lnTo>
                  <a:pt x="140" y="40"/>
                </a:lnTo>
                <a:lnTo>
                  <a:pt x="140" y="62"/>
                </a:lnTo>
                <a:lnTo>
                  <a:pt x="140" y="62"/>
                </a:lnTo>
                <a:lnTo>
                  <a:pt x="135" y="61"/>
                </a:lnTo>
                <a:lnTo>
                  <a:pt x="129" y="60"/>
                </a:lnTo>
                <a:lnTo>
                  <a:pt x="93" y="60"/>
                </a:lnTo>
                <a:lnTo>
                  <a:pt x="93" y="60"/>
                </a:lnTo>
                <a:lnTo>
                  <a:pt x="84" y="61"/>
                </a:lnTo>
                <a:lnTo>
                  <a:pt x="76" y="64"/>
                </a:lnTo>
                <a:lnTo>
                  <a:pt x="70" y="67"/>
                </a:lnTo>
                <a:lnTo>
                  <a:pt x="64" y="72"/>
                </a:lnTo>
                <a:lnTo>
                  <a:pt x="59" y="78"/>
                </a:lnTo>
                <a:lnTo>
                  <a:pt x="55" y="85"/>
                </a:lnTo>
                <a:lnTo>
                  <a:pt x="53" y="92"/>
                </a:lnTo>
                <a:lnTo>
                  <a:pt x="52" y="101"/>
                </a:lnTo>
                <a:lnTo>
                  <a:pt x="52" y="165"/>
                </a:lnTo>
                <a:lnTo>
                  <a:pt x="0" y="165"/>
                </a:lnTo>
                <a:lnTo>
                  <a:pt x="0" y="195"/>
                </a:lnTo>
                <a:lnTo>
                  <a:pt x="52" y="195"/>
                </a:lnTo>
                <a:lnTo>
                  <a:pt x="52" y="261"/>
                </a:lnTo>
                <a:lnTo>
                  <a:pt x="52" y="261"/>
                </a:lnTo>
                <a:lnTo>
                  <a:pt x="53" y="269"/>
                </a:lnTo>
                <a:lnTo>
                  <a:pt x="55" y="277"/>
                </a:lnTo>
                <a:lnTo>
                  <a:pt x="59" y="283"/>
                </a:lnTo>
                <a:lnTo>
                  <a:pt x="64" y="289"/>
                </a:lnTo>
                <a:lnTo>
                  <a:pt x="70" y="294"/>
                </a:lnTo>
                <a:lnTo>
                  <a:pt x="76" y="298"/>
                </a:lnTo>
                <a:lnTo>
                  <a:pt x="84" y="300"/>
                </a:lnTo>
                <a:lnTo>
                  <a:pt x="93" y="302"/>
                </a:lnTo>
                <a:lnTo>
                  <a:pt x="129" y="302"/>
                </a:lnTo>
                <a:lnTo>
                  <a:pt x="129" y="302"/>
                </a:lnTo>
                <a:lnTo>
                  <a:pt x="135" y="300"/>
                </a:lnTo>
                <a:lnTo>
                  <a:pt x="140" y="299"/>
                </a:lnTo>
                <a:lnTo>
                  <a:pt x="140" y="321"/>
                </a:lnTo>
                <a:lnTo>
                  <a:pt x="140" y="321"/>
                </a:lnTo>
                <a:lnTo>
                  <a:pt x="141" y="329"/>
                </a:lnTo>
                <a:lnTo>
                  <a:pt x="143" y="336"/>
                </a:lnTo>
                <a:lnTo>
                  <a:pt x="147" y="344"/>
                </a:lnTo>
                <a:lnTo>
                  <a:pt x="151" y="350"/>
                </a:lnTo>
                <a:lnTo>
                  <a:pt x="157" y="355"/>
                </a:lnTo>
                <a:lnTo>
                  <a:pt x="164" y="358"/>
                </a:lnTo>
                <a:lnTo>
                  <a:pt x="172" y="360"/>
                </a:lnTo>
                <a:lnTo>
                  <a:pt x="180" y="361"/>
                </a:lnTo>
                <a:lnTo>
                  <a:pt x="230" y="361"/>
                </a:lnTo>
                <a:lnTo>
                  <a:pt x="230" y="361"/>
                </a:lnTo>
                <a:lnTo>
                  <a:pt x="237" y="360"/>
                </a:lnTo>
                <a:lnTo>
                  <a:pt x="245" y="358"/>
                </a:lnTo>
                <a:lnTo>
                  <a:pt x="253" y="355"/>
                </a:lnTo>
                <a:lnTo>
                  <a:pt x="258" y="350"/>
                </a:lnTo>
                <a:lnTo>
                  <a:pt x="263" y="344"/>
                </a:lnTo>
                <a:lnTo>
                  <a:pt x="267" y="336"/>
                </a:lnTo>
                <a:lnTo>
                  <a:pt x="269" y="329"/>
                </a:lnTo>
                <a:lnTo>
                  <a:pt x="270" y="321"/>
                </a:lnTo>
                <a:lnTo>
                  <a:pt x="270" y="195"/>
                </a:lnTo>
                <a:lnTo>
                  <a:pt x="419" y="195"/>
                </a:lnTo>
                <a:lnTo>
                  <a:pt x="419" y="321"/>
                </a:lnTo>
                <a:lnTo>
                  <a:pt x="419" y="321"/>
                </a:lnTo>
                <a:lnTo>
                  <a:pt x="420" y="329"/>
                </a:lnTo>
                <a:lnTo>
                  <a:pt x="422" y="336"/>
                </a:lnTo>
                <a:lnTo>
                  <a:pt x="426" y="344"/>
                </a:lnTo>
                <a:lnTo>
                  <a:pt x="430" y="350"/>
                </a:lnTo>
                <a:lnTo>
                  <a:pt x="436" y="355"/>
                </a:lnTo>
                <a:lnTo>
                  <a:pt x="443" y="358"/>
                </a:lnTo>
                <a:lnTo>
                  <a:pt x="450" y="360"/>
                </a:lnTo>
                <a:lnTo>
                  <a:pt x="459" y="361"/>
                </a:lnTo>
                <a:lnTo>
                  <a:pt x="509" y="361"/>
                </a:lnTo>
                <a:lnTo>
                  <a:pt x="509" y="361"/>
                </a:lnTo>
                <a:lnTo>
                  <a:pt x="516" y="360"/>
                </a:lnTo>
                <a:lnTo>
                  <a:pt x="524" y="358"/>
                </a:lnTo>
                <a:lnTo>
                  <a:pt x="531" y="355"/>
                </a:lnTo>
                <a:lnTo>
                  <a:pt x="537" y="350"/>
                </a:lnTo>
                <a:lnTo>
                  <a:pt x="542" y="344"/>
                </a:lnTo>
                <a:lnTo>
                  <a:pt x="546" y="336"/>
                </a:lnTo>
                <a:lnTo>
                  <a:pt x="548" y="329"/>
                </a:lnTo>
                <a:lnTo>
                  <a:pt x="549" y="321"/>
                </a:lnTo>
                <a:lnTo>
                  <a:pt x="549" y="299"/>
                </a:lnTo>
                <a:lnTo>
                  <a:pt x="549" y="299"/>
                </a:lnTo>
                <a:lnTo>
                  <a:pt x="554" y="300"/>
                </a:lnTo>
                <a:lnTo>
                  <a:pt x="559" y="302"/>
                </a:lnTo>
                <a:lnTo>
                  <a:pt x="596" y="302"/>
                </a:lnTo>
                <a:lnTo>
                  <a:pt x="596" y="302"/>
                </a:lnTo>
                <a:lnTo>
                  <a:pt x="604" y="300"/>
                </a:lnTo>
                <a:lnTo>
                  <a:pt x="612" y="298"/>
                </a:lnTo>
                <a:lnTo>
                  <a:pt x="619" y="294"/>
                </a:lnTo>
                <a:lnTo>
                  <a:pt x="625" y="289"/>
                </a:lnTo>
                <a:lnTo>
                  <a:pt x="630" y="283"/>
                </a:lnTo>
                <a:lnTo>
                  <a:pt x="634" y="277"/>
                </a:lnTo>
                <a:lnTo>
                  <a:pt x="636" y="269"/>
                </a:lnTo>
                <a:lnTo>
                  <a:pt x="637" y="261"/>
                </a:lnTo>
                <a:lnTo>
                  <a:pt x="637" y="195"/>
                </a:lnTo>
                <a:lnTo>
                  <a:pt x="688" y="195"/>
                </a:lnTo>
                <a:lnTo>
                  <a:pt x="688" y="165"/>
                </a:lnTo>
                <a:lnTo>
                  <a:pt x="637" y="165"/>
                </a:lnTo>
                <a:lnTo>
                  <a:pt x="637" y="101"/>
                </a:lnTo>
                <a:close/>
                <a:moveTo>
                  <a:pt x="140" y="261"/>
                </a:moveTo>
                <a:lnTo>
                  <a:pt x="140" y="261"/>
                </a:lnTo>
                <a:lnTo>
                  <a:pt x="139" y="265"/>
                </a:lnTo>
                <a:lnTo>
                  <a:pt x="137" y="269"/>
                </a:lnTo>
                <a:lnTo>
                  <a:pt x="133" y="271"/>
                </a:lnTo>
                <a:lnTo>
                  <a:pt x="129" y="272"/>
                </a:lnTo>
                <a:lnTo>
                  <a:pt x="93" y="272"/>
                </a:lnTo>
                <a:lnTo>
                  <a:pt x="93" y="272"/>
                </a:lnTo>
                <a:lnTo>
                  <a:pt x="89" y="271"/>
                </a:lnTo>
                <a:lnTo>
                  <a:pt x="84" y="269"/>
                </a:lnTo>
                <a:lnTo>
                  <a:pt x="82" y="265"/>
                </a:lnTo>
                <a:lnTo>
                  <a:pt x="81" y="261"/>
                </a:lnTo>
                <a:lnTo>
                  <a:pt x="81" y="101"/>
                </a:lnTo>
                <a:lnTo>
                  <a:pt x="81" y="101"/>
                </a:lnTo>
                <a:lnTo>
                  <a:pt x="82" y="96"/>
                </a:lnTo>
                <a:lnTo>
                  <a:pt x="84" y="93"/>
                </a:lnTo>
                <a:lnTo>
                  <a:pt x="89" y="90"/>
                </a:lnTo>
                <a:lnTo>
                  <a:pt x="93" y="90"/>
                </a:lnTo>
                <a:lnTo>
                  <a:pt x="129" y="90"/>
                </a:lnTo>
                <a:lnTo>
                  <a:pt x="129" y="90"/>
                </a:lnTo>
                <a:lnTo>
                  <a:pt x="133" y="90"/>
                </a:lnTo>
                <a:lnTo>
                  <a:pt x="137" y="93"/>
                </a:lnTo>
                <a:lnTo>
                  <a:pt x="139" y="96"/>
                </a:lnTo>
                <a:lnTo>
                  <a:pt x="140" y="101"/>
                </a:lnTo>
                <a:lnTo>
                  <a:pt x="140" y="261"/>
                </a:lnTo>
                <a:close/>
                <a:moveTo>
                  <a:pt x="240" y="321"/>
                </a:moveTo>
                <a:lnTo>
                  <a:pt x="240" y="321"/>
                </a:lnTo>
                <a:lnTo>
                  <a:pt x="239" y="325"/>
                </a:lnTo>
                <a:lnTo>
                  <a:pt x="237" y="328"/>
                </a:lnTo>
                <a:lnTo>
                  <a:pt x="233" y="330"/>
                </a:lnTo>
                <a:lnTo>
                  <a:pt x="230" y="331"/>
                </a:lnTo>
                <a:lnTo>
                  <a:pt x="180" y="331"/>
                </a:lnTo>
                <a:lnTo>
                  <a:pt x="180" y="331"/>
                </a:lnTo>
                <a:lnTo>
                  <a:pt x="176" y="330"/>
                </a:lnTo>
                <a:lnTo>
                  <a:pt x="173" y="328"/>
                </a:lnTo>
                <a:lnTo>
                  <a:pt x="171" y="325"/>
                </a:lnTo>
                <a:lnTo>
                  <a:pt x="170" y="321"/>
                </a:lnTo>
                <a:lnTo>
                  <a:pt x="170" y="261"/>
                </a:lnTo>
                <a:lnTo>
                  <a:pt x="170" y="101"/>
                </a:lnTo>
                <a:lnTo>
                  <a:pt x="170" y="40"/>
                </a:lnTo>
                <a:lnTo>
                  <a:pt x="170" y="40"/>
                </a:lnTo>
                <a:lnTo>
                  <a:pt x="171" y="36"/>
                </a:lnTo>
                <a:lnTo>
                  <a:pt x="173" y="33"/>
                </a:lnTo>
                <a:lnTo>
                  <a:pt x="176" y="31"/>
                </a:lnTo>
                <a:lnTo>
                  <a:pt x="180" y="30"/>
                </a:lnTo>
                <a:lnTo>
                  <a:pt x="230" y="30"/>
                </a:lnTo>
                <a:lnTo>
                  <a:pt x="230" y="30"/>
                </a:lnTo>
                <a:lnTo>
                  <a:pt x="233" y="31"/>
                </a:lnTo>
                <a:lnTo>
                  <a:pt x="237" y="33"/>
                </a:lnTo>
                <a:lnTo>
                  <a:pt x="239" y="36"/>
                </a:lnTo>
                <a:lnTo>
                  <a:pt x="240" y="40"/>
                </a:lnTo>
                <a:lnTo>
                  <a:pt x="240" y="321"/>
                </a:lnTo>
                <a:close/>
                <a:moveTo>
                  <a:pt x="519" y="101"/>
                </a:moveTo>
                <a:lnTo>
                  <a:pt x="519" y="261"/>
                </a:lnTo>
                <a:lnTo>
                  <a:pt x="519" y="321"/>
                </a:lnTo>
                <a:lnTo>
                  <a:pt x="519" y="321"/>
                </a:lnTo>
                <a:lnTo>
                  <a:pt x="518" y="325"/>
                </a:lnTo>
                <a:lnTo>
                  <a:pt x="516" y="328"/>
                </a:lnTo>
                <a:lnTo>
                  <a:pt x="513" y="330"/>
                </a:lnTo>
                <a:lnTo>
                  <a:pt x="509" y="331"/>
                </a:lnTo>
                <a:lnTo>
                  <a:pt x="459" y="331"/>
                </a:lnTo>
                <a:lnTo>
                  <a:pt x="459" y="331"/>
                </a:lnTo>
                <a:lnTo>
                  <a:pt x="455" y="330"/>
                </a:lnTo>
                <a:lnTo>
                  <a:pt x="451" y="328"/>
                </a:lnTo>
                <a:lnTo>
                  <a:pt x="449" y="325"/>
                </a:lnTo>
                <a:lnTo>
                  <a:pt x="448" y="321"/>
                </a:lnTo>
                <a:lnTo>
                  <a:pt x="448" y="40"/>
                </a:lnTo>
                <a:lnTo>
                  <a:pt x="448" y="40"/>
                </a:lnTo>
                <a:lnTo>
                  <a:pt x="449" y="36"/>
                </a:lnTo>
                <a:lnTo>
                  <a:pt x="451" y="33"/>
                </a:lnTo>
                <a:lnTo>
                  <a:pt x="455" y="31"/>
                </a:lnTo>
                <a:lnTo>
                  <a:pt x="459" y="30"/>
                </a:lnTo>
                <a:lnTo>
                  <a:pt x="509" y="30"/>
                </a:lnTo>
                <a:lnTo>
                  <a:pt x="509" y="30"/>
                </a:lnTo>
                <a:lnTo>
                  <a:pt x="513" y="31"/>
                </a:lnTo>
                <a:lnTo>
                  <a:pt x="516" y="33"/>
                </a:lnTo>
                <a:lnTo>
                  <a:pt x="518" y="36"/>
                </a:lnTo>
                <a:lnTo>
                  <a:pt x="519" y="40"/>
                </a:lnTo>
                <a:lnTo>
                  <a:pt x="519" y="101"/>
                </a:lnTo>
                <a:close/>
                <a:moveTo>
                  <a:pt x="607" y="261"/>
                </a:moveTo>
                <a:lnTo>
                  <a:pt x="607" y="261"/>
                </a:lnTo>
                <a:lnTo>
                  <a:pt x="606" y="265"/>
                </a:lnTo>
                <a:lnTo>
                  <a:pt x="603" y="269"/>
                </a:lnTo>
                <a:lnTo>
                  <a:pt x="600" y="271"/>
                </a:lnTo>
                <a:lnTo>
                  <a:pt x="596" y="272"/>
                </a:lnTo>
                <a:lnTo>
                  <a:pt x="559" y="272"/>
                </a:lnTo>
                <a:lnTo>
                  <a:pt x="559" y="272"/>
                </a:lnTo>
                <a:lnTo>
                  <a:pt x="555" y="271"/>
                </a:lnTo>
                <a:lnTo>
                  <a:pt x="552" y="269"/>
                </a:lnTo>
                <a:lnTo>
                  <a:pt x="550" y="265"/>
                </a:lnTo>
                <a:lnTo>
                  <a:pt x="549" y="261"/>
                </a:lnTo>
                <a:lnTo>
                  <a:pt x="549" y="101"/>
                </a:lnTo>
                <a:lnTo>
                  <a:pt x="549" y="101"/>
                </a:lnTo>
                <a:lnTo>
                  <a:pt x="550" y="96"/>
                </a:lnTo>
                <a:lnTo>
                  <a:pt x="552" y="93"/>
                </a:lnTo>
                <a:lnTo>
                  <a:pt x="555" y="90"/>
                </a:lnTo>
                <a:lnTo>
                  <a:pt x="559" y="90"/>
                </a:lnTo>
                <a:lnTo>
                  <a:pt x="596" y="90"/>
                </a:lnTo>
                <a:lnTo>
                  <a:pt x="596" y="90"/>
                </a:lnTo>
                <a:lnTo>
                  <a:pt x="600" y="90"/>
                </a:lnTo>
                <a:lnTo>
                  <a:pt x="603" y="93"/>
                </a:lnTo>
                <a:lnTo>
                  <a:pt x="606" y="96"/>
                </a:lnTo>
                <a:lnTo>
                  <a:pt x="607" y="101"/>
                </a:lnTo>
                <a:lnTo>
                  <a:pt x="607" y="261"/>
                </a:lnTo>
                <a:close/>
              </a:path>
            </a:pathLst>
          </a:custGeom>
          <a:solidFill>
            <a:srgbClr val="2C4A1E"/>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p:cNvCxnSpPr/>
          <p:nvPr/>
        </p:nvCxnSpPr>
        <p:spPr>
          <a:xfrm>
            <a:off x="-7135" y="1441862"/>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835662" y="1690403"/>
            <a:ext cx="7079837" cy="3137865"/>
            <a:chOff x="835662" y="1690403"/>
            <a:chExt cx="7079837" cy="3137865"/>
          </a:xfrm>
        </p:grpSpPr>
        <p:grpSp>
          <p:nvGrpSpPr>
            <p:cNvPr id="3" name="Group 2"/>
            <p:cNvGrpSpPr/>
            <p:nvPr/>
          </p:nvGrpSpPr>
          <p:grpSpPr>
            <a:xfrm>
              <a:off x="1387862" y="3832005"/>
              <a:ext cx="6219757" cy="996263"/>
              <a:chOff x="1387862" y="3382007"/>
              <a:chExt cx="6219757" cy="996263"/>
            </a:xfrm>
          </p:grpSpPr>
          <p:grpSp>
            <p:nvGrpSpPr>
              <p:cNvPr id="18" name="Group 17"/>
              <p:cNvGrpSpPr/>
              <p:nvPr/>
            </p:nvGrpSpPr>
            <p:grpSpPr>
              <a:xfrm>
                <a:off x="1387862" y="3382007"/>
                <a:ext cx="1146592" cy="996263"/>
                <a:chOff x="2330287" y="3922414"/>
                <a:chExt cx="1146592" cy="996263"/>
              </a:xfrm>
            </p:grpSpPr>
            <p:sp>
              <p:nvSpPr>
                <p:cNvPr id="19" name="TextBox 18"/>
                <p:cNvSpPr txBox="1"/>
                <p:nvPr/>
              </p:nvSpPr>
              <p:spPr>
                <a:xfrm>
                  <a:off x="2330287"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MILK</a:t>
                  </a:r>
                  <a:endParaRPr lang="en-US" sz="1000" b="1">
                    <a:solidFill>
                      <a:srgbClr val="747875"/>
                    </a:solidFill>
                    <a:latin typeface="Century Gothic" charset="0"/>
                    <a:ea typeface="Century Gothic" charset="0"/>
                    <a:cs typeface="Century Gothic" charset="0"/>
                  </a:endParaRPr>
                </a:p>
              </p:txBody>
            </p:sp>
            <p:sp>
              <p:nvSpPr>
                <p:cNvPr id="20" name="Oval 19"/>
                <p:cNvSpPr/>
                <p:nvPr/>
              </p:nvSpPr>
              <p:spPr>
                <a:xfrm>
                  <a:off x="2584172"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078917" y="3382007"/>
                <a:ext cx="1146592" cy="996263"/>
                <a:chOff x="2330287" y="3922414"/>
                <a:chExt cx="1146592" cy="996263"/>
              </a:xfrm>
            </p:grpSpPr>
            <p:sp>
              <p:nvSpPr>
                <p:cNvPr id="22" name="TextBox 21"/>
                <p:cNvSpPr txBox="1"/>
                <p:nvPr/>
              </p:nvSpPr>
              <p:spPr>
                <a:xfrm>
                  <a:off x="2330287"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WHEY</a:t>
                  </a:r>
                  <a:endParaRPr lang="en-US" sz="1000" b="1">
                    <a:solidFill>
                      <a:srgbClr val="747875"/>
                    </a:solidFill>
                    <a:latin typeface="Century Gothic" charset="0"/>
                    <a:ea typeface="Century Gothic" charset="0"/>
                    <a:cs typeface="Century Gothic" charset="0"/>
                  </a:endParaRPr>
                </a:p>
              </p:txBody>
            </p:sp>
            <p:sp>
              <p:nvSpPr>
                <p:cNvPr id="23" name="Oval 22"/>
                <p:cNvSpPr/>
                <p:nvPr/>
              </p:nvSpPr>
              <p:spPr>
                <a:xfrm>
                  <a:off x="2584172"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69972" y="3382007"/>
                <a:ext cx="1146592" cy="996263"/>
                <a:chOff x="2330287" y="3922414"/>
                <a:chExt cx="1146592" cy="996263"/>
              </a:xfrm>
            </p:grpSpPr>
            <p:sp>
              <p:nvSpPr>
                <p:cNvPr id="25" name="TextBox 24"/>
                <p:cNvSpPr txBox="1"/>
                <p:nvPr/>
              </p:nvSpPr>
              <p:spPr>
                <a:xfrm>
                  <a:off x="2330287"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SOY</a:t>
                  </a:r>
                  <a:endParaRPr lang="en-US" sz="1000" b="1">
                    <a:solidFill>
                      <a:srgbClr val="747875"/>
                    </a:solidFill>
                    <a:latin typeface="Century Gothic" charset="0"/>
                    <a:ea typeface="Century Gothic" charset="0"/>
                    <a:cs typeface="Century Gothic" charset="0"/>
                  </a:endParaRPr>
                </a:p>
              </p:txBody>
            </p:sp>
            <p:sp>
              <p:nvSpPr>
                <p:cNvPr id="26" name="Oval 25"/>
                <p:cNvSpPr/>
                <p:nvPr/>
              </p:nvSpPr>
              <p:spPr>
                <a:xfrm>
                  <a:off x="2584172"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461027" y="3382007"/>
                <a:ext cx="1146592" cy="996263"/>
                <a:chOff x="2330287" y="3922414"/>
                <a:chExt cx="1146592" cy="996263"/>
              </a:xfrm>
            </p:grpSpPr>
            <p:sp>
              <p:nvSpPr>
                <p:cNvPr id="28" name="TextBox 27"/>
                <p:cNvSpPr txBox="1"/>
                <p:nvPr/>
              </p:nvSpPr>
              <p:spPr>
                <a:xfrm>
                  <a:off x="2330287" y="4480095"/>
                  <a:ext cx="1146592" cy="438582"/>
                </a:xfrm>
                <a:prstGeom prst="rect">
                  <a:avLst/>
                </a:prstGeom>
                <a:noFill/>
              </p:spPr>
              <p:txBody>
                <a:bodyPr wrap="square" rtlCol="0">
                  <a:spAutoFit/>
                </a:bodyPr>
                <a:lstStyle/>
                <a:p>
                  <a:pPr algn="ctr">
                    <a:lnSpc>
                      <a:spcPct val="150000"/>
                    </a:lnSpc>
                  </a:pPr>
                  <a:r>
                    <a:rPr lang="en-US" sz="1500" b="1" i="1">
                      <a:solidFill>
                        <a:srgbClr val="747875"/>
                      </a:solidFill>
                      <a:latin typeface="Century Gothic" charset="0"/>
                      <a:ea typeface="Century Gothic" charset="0"/>
                      <a:cs typeface="Century Gothic" charset="0"/>
                    </a:rPr>
                    <a:t>PLACEBO</a:t>
                  </a:r>
                  <a:endParaRPr lang="en-US" sz="1000" b="1">
                    <a:solidFill>
                      <a:srgbClr val="747875"/>
                    </a:solidFill>
                    <a:latin typeface="Century Gothic" charset="0"/>
                    <a:ea typeface="Century Gothic" charset="0"/>
                    <a:cs typeface="Century Gothic" charset="0"/>
                  </a:endParaRPr>
                </a:p>
              </p:txBody>
            </p:sp>
            <p:sp>
              <p:nvSpPr>
                <p:cNvPr id="29" name="Oval 28"/>
                <p:cNvSpPr/>
                <p:nvPr/>
              </p:nvSpPr>
              <p:spPr>
                <a:xfrm>
                  <a:off x="2584172" y="3922414"/>
                  <a:ext cx="605991" cy="605991"/>
                </a:xfrm>
                <a:prstGeom prst="ellipse">
                  <a:avLst/>
                </a:prstGeom>
                <a:solidFill>
                  <a:schemeClr val="tx1">
                    <a:alpha val="30000"/>
                  </a:schemeClr>
                </a:solidFill>
                <a:ln w="28575">
                  <a:solidFill>
                    <a:srgbClr val="508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835662" y="1690403"/>
              <a:ext cx="7079837" cy="2208297"/>
              <a:chOff x="835662" y="1513119"/>
              <a:chExt cx="7079837" cy="2208297"/>
            </a:xfrm>
          </p:grpSpPr>
          <p:grpSp>
            <p:nvGrpSpPr>
              <p:cNvPr id="31" name="Group 30"/>
              <p:cNvGrpSpPr/>
              <p:nvPr/>
            </p:nvGrpSpPr>
            <p:grpSpPr>
              <a:xfrm>
                <a:off x="1377900" y="1752484"/>
                <a:ext cx="6537599" cy="1762364"/>
                <a:chOff x="1304365" y="1150447"/>
                <a:chExt cx="6537599" cy="2722306"/>
              </a:xfrm>
            </p:grpSpPr>
            <p:cxnSp>
              <p:nvCxnSpPr>
                <p:cNvPr id="39" name="Straight Connector 38"/>
                <p:cNvCxnSpPr/>
                <p:nvPr/>
              </p:nvCxnSpPr>
              <p:spPr>
                <a:xfrm>
                  <a:off x="1304365" y="3872753"/>
                  <a:ext cx="653527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304365" y="1150447"/>
                  <a:ext cx="8964" cy="27117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04365" y="2889393"/>
                  <a:ext cx="6535271" cy="0"/>
                </a:xfrm>
                <a:prstGeom prst="line">
                  <a:avLst/>
                </a:prstGeom>
                <a:ln w="19050">
                  <a:solidFill>
                    <a:srgbClr val="25401E"/>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304365" y="2585445"/>
                  <a:ext cx="6535271" cy="0"/>
                </a:xfrm>
                <a:prstGeom prst="line">
                  <a:avLst/>
                </a:prstGeom>
                <a:ln w="19050">
                  <a:solidFill>
                    <a:srgbClr val="508436"/>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304365" y="2263617"/>
                  <a:ext cx="6535271" cy="0"/>
                </a:xfrm>
                <a:prstGeom prst="line">
                  <a:avLst/>
                </a:prstGeom>
                <a:ln w="19050">
                  <a:solidFill>
                    <a:srgbClr val="25401E"/>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859595" y="1442849"/>
                  <a:ext cx="0" cy="1346346"/>
                </a:xfrm>
                <a:prstGeom prst="line">
                  <a:avLst/>
                </a:prstGeom>
                <a:ln w="15875">
                  <a:solidFill>
                    <a:srgbClr val="50843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7833000" y="1150447"/>
                  <a:ext cx="8964" cy="27117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632019" y="1544780"/>
                  <a:ext cx="0" cy="718837"/>
                </a:xfrm>
                <a:prstGeom prst="line">
                  <a:avLst/>
                </a:prstGeom>
                <a:ln w="15875">
                  <a:solidFill>
                    <a:srgbClr val="50843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294491" y="2728740"/>
                  <a:ext cx="0" cy="476049"/>
                </a:xfrm>
                <a:prstGeom prst="line">
                  <a:avLst/>
                </a:prstGeom>
                <a:ln w="15875">
                  <a:solidFill>
                    <a:srgbClr val="50843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941934" y="3219389"/>
                  <a:ext cx="0" cy="476049"/>
                </a:xfrm>
                <a:prstGeom prst="line">
                  <a:avLst/>
                </a:prstGeom>
                <a:ln w="15875">
                  <a:solidFill>
                    <a:srgbClr val="508436"/>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rot="16200000">
                <a:off x="-95855" y="2472732"/>
                <a:ext cx="2109256" cy="246221"/>
              </a:xfrm>
              <a:prstGeom prst="rect">
                <a:avLst/>
              </a:prstGeom>
              <a:noFill/>
            </p:spPr>
            <p:txBody>
              <a:bodyPr wrap="square" rtlCol="0">
                <a:spAutoFit/>
              </a:bodyPr>
              <a:lstStyle/>
              <a:p>
                <a:pPr algn="ctr"/>
                <a:r>
                  <a:rPr lang="en-US" sz="1000" b="1">
                    <a:solidFill>
                      <a:srgbClr val="747875"/>
                    </a:solidFill>
                    <a:latin typeface="Century Gothic" charset="0"/>
                    <a:ea typeface="Century Gothic" charset="0"/>
                    <a:cs typeface="Century Gothic" charset="0"/>
                  </a:rPr>
                  <a:t>LEAN MASS (KG)</a:t>
                </a:r>
                <a:endParaRPr lang="en-US" sz="1000" b="1" baseline="30000">
                  <a:solidFill>
                    <a:srgbClr val="747875"/>
                  </a:solidFill>
                  <a:latin typeface="Century Gothic" charset="0"/>
                  <a:ea typeface="Century Gothic" charset="0"/>
                  <a:cs typeface="Century Gothic" charset="0"/>
                </a:endParaRPr>
              </a:p>
            </p:txBody>
          </p:sp>
          <p:sp>
            <p:nvSpPr>
              <p:cNvPr id="42" name="TextBox 41"/>
              <p:cNvSpPr txBox="1"/>
              <p:nvPr/>
            </p:nvSpPr>
            <p:spPr>
              <a:xfrm>
                <a:off x="952363" y="1513119"/>
                <a:ext cx="406219" cy="2208297"/>
              </a:xfrm>
              <a:prstGeom prst="rect">
                <a:avLst/>
              </a:prstGeom>
              <a:noFill/>
            </p:spPr>
            <p:txBody>
              <a:bodyPr wrap="square" rtlCol="0">
                <a:spAutoFit/>
              </a:bodyPr>
              <a:lstStyle/>
              <a:p>
                <a:pPr algn="r">
                  <a:lnSpc>
                    <a:spcPts val="3300"/>
                  </a:lnSpc>
                </a:pPr>
                <a:r>
                  <a:rPr lang="en-US" sz="1000" b="1">
                    <a:solidFill>
                      <a:srgbClr val="747875"/>
                    </a:solidFill>
                    <a:latin typeface="Century Gothic" charset="0"/>
                    <a:ea typeface="Century Gothic" charset="0"/>
                    <a:cs typeface="Century Gothic" charset="0"/>
                  </a:rPr>
                  <a:t>4</a:t>
                </a:r>
              </a:p>
              <a:p>
                <a:pPr algn="r">
                  <a:lnSpc>
                    <a:spcPts val="3300"/>
                  </a:lnSpc>
                </a:pPr>
                <a:r>
                  <a:rPr lang="en-US" sz="1000" b="1">
                    <a:solidFill>
                      <a:srgbClr val="747875"/>
                    </a:solidFill>
                    <a:latin typeface="Century Gothic" charset="0"/>
                    <a:ea typeface="Century Gothic" charset="0"/>
                    <a:cs typeface="Century Gothic" charset="0"/>
                  </a:rPr>
                  <a:t>3</a:t>
                </a:r>
              </a:p>
              <a:p>
                <a:pPr algn="r">
                  <a:lnSpc>
                    <a:spcPts val="3300"/>
                  </a:lnSpc>
                </a:pPr>
                <a:r>
                  <a:rPr lang="en-US" sz="1000" b="1">
                    <a:solidFill>
                      <a:srgbClr val="747875"/>
                    </a:solidFill>
                    <a:latin typeface="Century Gothic" charset="0"/>
                    <a:ea typeface="Century Gothic" charset="0"/>
                    <a:cs typeface="Century Gothic" charset="0"/>
                  </a:rPr>
                  <a:t>2</a:t>
                </a:r>
              </a:p>
              <a:p>
                <a:pPr algn="r">
                  <a:lnSpc>
                    <a:spcPts val="3300"/>
                  </a:lnSpc>
                </a:pPr>
                <a:r>
                  <a:rPr lang="en-US" sz="1000" b="1">
                    <a:solidFill>
                      <a:srgbClr val="747875"/>
                    </a:solidFill>
                    <a:latin typeface="Century Gothic" charset="0"/>
                    <a:ea typeface="Century Gothic" charset="0"/>
                    <a:cs typeface="Century Gothic" charset="0"/>
                  </a:rPr>
                  <a:t>1</a:t>
                </a:r>
              </a:p>
              <a:p>
                <a:pPr algn="r">
                  <a:lnSpc>
                    <a:spcPts val="3300"/>
                  </a:lnSpc>
                </a:pPr>
                <a:r>
                  <a:rPr lang="en-US" sz="1000" b="1">
                    <a:solidFill>
                      <a:srgbClr val="747875"/>
                    </a:solidFill>
                    <a:latin typeface="Century Gothic" charset="0"/>
                    <a:ea typeface="Century Gothic" charset="0"/>
                    <a:cs typeface="Century Gothic" charset="0"/>
                  </a:rPr>
                  <a:t>0</a:t>
                </a:r>
              </a:p>
            </p:txBody>
          </p:sp>
        </p:grpSp>
        <p:grpSp>
          <p:nvGrpSpPr>
            <p:cNvPr id="62" name="Group 61"/>
            <p:cNvGrpSpPr/>
            <p:nvPr/>
          </p:nvGrpSpPr>
          <p:grpSpPr>
            <a:xfrm>
              <a:off x="1859764" y="2297456"/>
              <a:ext cx="5238814" cy="1206465"/>
              <a:chOff x="1859764" y="2148595"/>
              <a:chExt cx="5238814" cy="1206465"/>
            </a:xfrm>
          </p:grpSpPr>
          <p:sp>
            <p:nvSpPr>
              <p:cNvPr id="58" name="Oval 57"/>
              <p:cNvSpPr/>
              <p:nvPr/>
            </p:nvSpPr>
            <p:spPr>
              <a:xfrm>
                <a:off x="1859764" y="2261718"/>
                <a:ext cx="161342" cy="161342"/>
              </a:xfrm>
              <a:prstGeom prst="ellipse">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624883" y="2148595"/>
                <a:ext cx="161342" cy="161342"/>
              </a:xfrm>
              <a:prstGeom prst="ellipse">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287355" y="2864572"/>
                <a:ext cx="161342" cy="161342"/>
              </a:xfrm>
              <a:prstGeom prst="ellipse">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937236" y="3193718"/>
                <a:ext cx="161342" cy="161342"/>
              </a:xfrm>
              <a:prstGeom prst="ellipse">
                <a:avLst/>
              </a:prstGeom>
              <a:solidFill>
                <a:srgbClr val="508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6" name="Picture 7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5924" y="3884185"/>
            <a:ext cx="439745" cy="465681"/>
          </a:xfrm>
          <a:prstGeom prst="rect">
            <a:avLst/>
          </a:prstGeom>
          <a:effectLst>
            <a:outerShdw blurRad="63500" sx="102000" sy="102000" algn="ctr" rotWithShape="0">
              <a:prstClr val="black">
                <a:alpha val="20000"/>
              </a:prstClr>
            </a:outerShdw>
          </a:effectLst>
        </p:spPr>
      </p:pic>
      <p:pic>
        <p:nvPicPr>
          <p:cNvPr id="77" name="Picture 76"/>
          <p:cNvPicPr>
            <a:picLocks noChangeAspect="1"/>
          </p:cNvPicPr>
          <p:nvPr/>
        </p:nvPicPr>
        <p:blipFill rotWithShape="1">
          <a:blip r:embed="rId6" cstate="print">
            <a:extLst>
              <a:ext uri="{28A0092B-C50C-407E-A947-70E740481C1C}">
                <a14:useLocalDpi xmlns:a14="http://schemas.microsoft.com/office/drawing/2010/main"/>
              </a:ext>
            </a:extLst>
          </a:blip>
          <a:srcRect l="-24467"/>
          <a:stretch/>
        </p:blipFill>
        <p:spPr>
          <a:xfrm>
            <a:off x="1736903" y="3916084"/>
            <a:ext cx="439745" cy="465681"/>
          </a:xfrm>
          <a:prstGeom prst="rect">
            <a:avLst/>
          </a:prstGeom>
          <a:effectLst>
            <a:outerShdw blurRad="63500" sx="102000" sy="102000" algn="ctr" rotWithShape="0">
              <a:prstClr val="black">
                <a:alpha val="20000"/>
              </a:prstClr>
            </a:outerShdw>
          </a:effectLst>
        </p:spPr>
      </p:pic>
      <p:pic>
        <p:nvPicPr>
          <p:cNvPr id="78" name="Picture 7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06979" y="3916084"/>
            <a:ext cx="496379" cy="465681"/>
          </a:xfrm>
          <a:prstGeom prst="rect">
            <a:avLst/>
          </a:prstGeom>
          <a:effectLst>
            <a:outerShdw blurRad="63500" sx="102000" sy="102000" algn="ctr" rotWithShape="0">
              <a:prstClr val="black">
                <a:alpha val="20000"/>
              </a:prstClr>
            </a:outerShdw>
          </a:effectLst>
        </p:spPr>
      </p:pic>
      <p:pic>
        <p:nvPicPr>
          <p:cNvPr id="79" name="Picture 7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92625" y="3884185"/>
            <a:ext cx="496379" cy="465681"/>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1459018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b="-94"/>
          <a:stretch/>
        </p:blipFill>
        <p:spPr>
          <a:xfrm>
            <a:off x="-1" y="0"/>
            <a:ext cx="9158271" cy="5149516"/>
          </a:xfrm>
          <a:prstGeom prst="rect">
            <a:avLst/>
          </a:prstGeom>
        </p:spPr>
      </p:pic>
      <p:grpSp>
        <p:nvGrpSpPr>
          <p:cNvPr id="4" name="Group 3"/>
          <p:cNvGrpSpPr/>
          <p:nvPr/>
        </p:nvGrpSpPr>
        <p:grpSpPr>
          <a:xfrm>
            <a:off x="0" y="2920038"/>
            <a:ext cx="9158271" cy="1459774"/>
            <a:chOff x="-7136" y="2177892"/>
            <a:chExt cx="9158271" cy="1459774"/>
          </a:xfrm>
        </p:grpSpPr>
        <p:grpSp>
          <p:nvGrpSpPr>
            <p:cNvPr id="5" name="Group 4"/>
            <p:cNvGrpSpPr/>
            <p:nvPr/>
          </p:nvGrpSpPr>
          <p:grpSpPr>
            <a:xfrm>
              <a:off x="-7136" y="2177892"/>
              <a:ext cx="9158271" cy="1459774"/>
              <a:chOff x="0" y="-1"/>
              <a:chExt cx="9151130" cy="1300481"/>
            </a:xfrm>
          </p:grpSpPr>
          <p:sp>
            <p:nvSpPr>
              <p:cNvPr id="8" name="Rectangle 7"/>
              <p:cNvSpPr/>
              <p:nvPr/>
            </p:nvSpPr>
            <p:spPr>
              <a:xfrm>
                <a:off x="7130" y="0"/>
                <a:ext cx="9144000" cy="1300480"/>
              </a:xfrm>
              <a:prstGeom prst="rect">
                <a:avLst/>
              </a:prstGeom>
              <a:solidFill>
                <a:srgbClr val="000000">
                  <a:alpha val="5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p:nvPr/>
            </p:nvSpPr>
            <p:spPr>
              <a:xfrm>
                <a:off x="0" y="-1"/>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24162"/>
                  <a:gd name="connsiteX1" fmla="*/ 1757680 w 1757680"/>
                  <a:gd name="connsiteY1" fmla="*/ 0 h 1324162"/>
                  <a:gd name="connsiteX2" fmla="*/ 1280160 w 1757680"/>
                  <a:gd name="connsiteY2" fmla="*/ 1310640 h 1324162"/>
                  <a:gd name="connsiteX3" fmla="*/ 0 w 1757680"/>
                  <a:gd name="connsiteY3" fmla="*/ 1324162 h 1324162"/>
                  <a:gd name="connsiteX4" fmla="*/ 0 w 1757680"/>
                  <a:gd name="connsiteY4" fmla="*/ 0 h 1324162"/>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37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37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358168"/>
              <a:ext cx="996371" cy="1099222"/>
            </a:xfrm>
            <a:prstGeom prst="rect">
              <a:avLst/>
            </a:prstGeom>
          </p:spPr>
        </p:pic>
      </p:grpSp>
      <p:sp>
        <p:nvSpPr>
          <p:cNvPr id="10" name="Rectangle 9"/>
          <p:cNvSpPr/>
          <p:nvPr/>
        </p:nvSpPr>
        <p:spPr>
          <a:xfrm>
            <a:off x="1852926" y="3069148"/>
            <a:ext cx="7049477" cy="1138773"/>
          </a:xfrm>
          <a:prstGeom prst="rect">
            <a:avLst/>
          </a:prstGeom>
        </p:spPr>
        <p:txBody>
          <a:bodyPr wrap="square">
            <a:spAutoFit/>
          </a:bodyPr>
          <a:lstStyle/>
          <a:p>
            <a:r>
              <a:rPr lang="en-US" sz="3400" b="1">
                <a:solidFill>
                  <a:schemeClr val="bg1"/>
                </a:solidFill>
                <a:latin typeface="Century Gothic" charset="0"/>
                <a:ea typeface="Century Gothic" charset="0"/>
                <a:cs typeface="Century Gothic" charset="0"/>
              </a:rPr>
              <a:t>Want to rebuild muscle?</a:t>
            </a:r>
          </a:p>
          <a:p>
            <a:r>
              <a:rPr lang="en-US" sz="3400" b="1">
                <a:solidFill>
                  <a:srgbClr val="FFD00D"/>
                </a:solidFill>
                <a:latin typeface="Century Gothic" charset="0"/>
                <a:ea typeface="Century Gothic" charset="0"/>
                <a:cs typeface="Century Gothic" charset="0"/>
              </a:rPr>
              <a:t>Consume protein strategically. </a:t>
            </a:r>
            <a:endParaRPr lang="en-US" sz="3400" b="1">
              <a:solidFill>
                <a:schemeClr val="bg1"/>
              </a:solidFill>
              <a:latin typeface="Century Gothic" charset="0"/>
              <a:ea typeface="Century Gothic" charset="0"/>
              <a:cs typeface="Century Gothic" charset="0"/>
            </a:endParaRPr>
          </a:p>
        </p:txBody>
      </p:sp>
      <p:sp>
        <p:nvSpPr>
          <p:cNvPr id="12" name="Freeform 11"/>
          <p:cNvSpPr>
            <a:spLocks/>
          </p:cNvSpPr>
          <p:nvPr/>
        </p:nvSpPr>
        <p:spPr bwMode="auto">
          <a:xfrm>
            <a:off x="451639" y="3326990"/>
            <a:ext cx="644552" cy="645869"/>
          </a:xfrm>
          <a:custGeom>
            <a:avLst/>
            <a:gdLst>
              <a:gd name="T0" fmla="*/ 958 w 980"/>
              <a:gd name="T1" fmla="*/ 560 h 980"/>
              <a:gd name="T2" fmla="*/ 924 w 980"/>
              <a:gd name="T3" fmla="*/ 440 h 980"/>
              <a:gd name="T4" fmla="*/ 856 w 980"/>
              <a:gd name="T5" fmla="*/ 267 h 980"/>
              <a:gd name="T6" fmla="*/ 741 w 980"/>
              <a:gd name="T7" fmla="*/ 133 h 980"/>
              <a:gd name="T8" fmla="*/ 570 w 980"/>
              <a:gd name="T9" fmla="*/ 18 h 980"/>
              <a:gd name="T10" fmla="*/ 404 w 980"/>
              <a:gd name="T11" fmla="*/ 6 h 980"/>
              <a:gd name="T12" fmla="*/ 345 w 980"/>
              <a:gd name="T13" fmla="*/ 50 h 980"/>
              <a:gd name="T14" fmla="*/ 309 w 980"/>
              <a:gd name="T15" fmla="*/ 137 h 980"/>
              <a:gd name="T16" fmla="*/ 317 w 980"/>
              <a:gd name="T17" fmla="*/ 221 h 980"/>
              <a:gd name="T18" fmla="*/ 406 w 980"/>
              <a:gd name="T19" fmla="*/ 257 h 980"/>
              <a:gd name="T20" fmla="*/ 506 w 980"/>
              <a:gd name="T21" fmla="*/ 261 h 980"/>
              <a:gd name="T22" fmla="*/ 534 w 980"/>
              <a:gd name="T23" fmla="*/ 219 h 980"/>
              <a:gd name="T24" fmla="*/ 584 w 980"/>
              <a:gd name="T25" fmla="*/ 271 h 980"/>
              <a:gd name="T26" fmla="*/ 619 w 980"/>
              <a:gd name="T27" fmla="*/ 392 h 980"/>
              <a:gd name="T28" fmla="*/ 542 w 980"/>
              <a:gd name="T29" fmla="*/ 424 h 980"/>
              <a:gd name="T30" fmla="*/ 472 w 980"/>
              <a:gd name="T31" fmla="*/ 438 h 980"/>
              <a:gd name="T32" fmla="*/ 426 w 980"/>
              <a:gd name="T33" fmla="*/ 470 h 980"/>
              <a:gd name="T34" fmla="*/ 323 w 980"/>
              <a:gd name="T35" fmla="*/ 418 h 980"/>
              <a:gd name="T36" fmla="*/ 142 w 980"/>
              <a:gd name="T37" fmla="*/ 394 h 980"/>
              <a:gd name="T38" fmla="*/ 18 w 980"/>
              <a:gd name="T39" fmla="*/ 430 h 980"/>
              <a:gd name="T40" fmla="*/ 2 w 980"/>
              <a:gd name="T41" fmla="*/ 472 h 980"/>
              <a:gd name="T42" fmla="*/ 20 w 980"/>
              <a:gd name="T43" fmla="*/ 488 h 980"/>
              <a:gd name="T44" fmla="*/ 44 w 980"/>
              <a:gd name="T45" fmla="*/ 486 h 980"/>
              <a:gd name="T46" fmla="*/ 162 w 980"/>
              <a:gd name="T47" fmla="*/ 456 h 980"/>
              <a:gd name="T48" fmla="*/ 305 w 980"/>
              <a:gd name="T49" fmla="*/ 478 h 980"/>
              <a:gd name="T50" fmla="*/ 392 w 980"/>
              <a:gd name="T51" fmla="*/ 526 h 980"/>
              <a:gd name="T52" fmla="*/ 426 w 980"/>
              <a:gd name="T53" fmla="*/ 548 h 980"/>
              <a:gd name="T54" fmla="*/ 452 w 980"/>
              <a:gd name="T55" fmla="*/ 534 h 980"/>
              <a:gd name="T56" fmla="*/ 520 w 980"/>
              <a:gd name="T57" fmla="*/ 488 h 980"/>
              <a:gd name="T58" fmla="*/ 611 w 980"/>
              <a:gd name="T59" fmla="*/ 510 h 980"/>
              <a:gd name="T60" fmla="*/ 667 w 980"/>
              <a:gd name="T61" fmla="*/ 546 h 980"/>
              <a:gd name="T62" fmla="*/ 697 w 980"/>
              <a:gd name="T63" fmla="*/ 514 h 980"/>
              <a:gd name="T64" fmla="*/ 659 w 980"/>
              <a:gd name="T65" fmla="*/ 293 h 980"/>
              <a:gd name="T66" fmla="*/ 595 w 980"/>
              <a:gd name="T67" fmla="*/ 183 h 980"/>
              <a:gd name="T68" fmla="*/ 510 w 980"/>
              <a:gd name="T69" fmla="*/ 143 h 980"/>
              <a:gd name="T70" fmla="*/ 482 w 980"/>
              <a:gd name="T71" fmla="*/ 163 h 980"/>
              <a:gd name="T72" fmla="*/ 474 w 980"/>
              <a:gd name="T73" fmla="*/ 203 h 980"/>
              <a:gd name="T74" fmla="*/ 369 w 980"/>
              <a:gd name="T75" fmla="*/ 185 h 980"/>
              <a:gd name="T76" fmla="*/ 387 w 980"/>
              <a:gd name="T77" fmla="*/ 104 h 980"/>
              <a:gd name="T78" fmla="*/ 458 w 980"/>
              <a:gd name="T79" fmla="*/ 62 h 980"/>
              <a:gd name="T80" fmla="*/ 560 w 980"/>
              <a:gd name="T81" fmla="*/ 82 h 980"/>
              <a:gd name="T82" fmla="*/ 739 w 980"/>
              <a:gd name="T83" fmla="*/ 217 h 980"/>
              <a:gd name="T84" fmla="*/ 828 w 980"/>
              <a:gd name="T85" fmla="*/ 346 h 980"/>
              <a:gd name="T86" fmla="*/ 878 w 980"/>
              <a:gd name="T87" fmla="*/ 528 h 980"/>
              <a:gd name="T88" fmla="*/ 906 w 980"/>
              <a:gd name="T89" fmla="*/ 591 h 980"/>
              <a:gd name="T90" fmla="*/ 862 w 980"/>
              <a:gd name="T91" fmla="*/ 653 h 980"/>
              <a:gd name="T92" fmla="*/ 723 w 980"/>
              <a:gd name="T93" fmla="*/ 739 h 980"/>
              <a:gd name="T94" fmla="*/ 586 w 980"/>
              <a:gd name="T95" fmla="*/ 775 h 980"/>
              <a:gd name="T96" fmla="*/ 440 w 980"/>
              <a:gd name="T97" fmla="*/ 759 h 980"/>
              <a:gd name="T98" fmla="*/ 500 w 980"/>
              <a:gd name="T99" fmla="*/ 731 h 980"/>
              <a:gd name="T100" fmla="*/ 526 w 980"/>
              <a:gd name="T101" fmla="*/ 697 h 980"/>
              <a:gd name="T102" fmla="*/ 504 w 980"/>
              <a:gd name="T103" fmla="*/ 671 h 980"/>
              <a:gd name="T104" fmla="*/ 448 w 980"/>
              <a:gd name="T105" fmla="*/ 681 h 980"/>
              <a:gd name="T106" fmla="*/ 381 w 980"/>
              <a:gd name="T107" fmla="*/ 741 h 980"/>
              <a:gd name="T108" fmla="*/ 335 w 980"/>
              <a:gd name="T109" fmla="*/ 910 h 980"/>
              <a:gd name="T110" fmla="*/ 345 w 980"/>
              <a:gd name="T111" fmla="*/ 976 h 980"/>
              <a:gd name="T112" fmla="*/ 381 w 980"/>
              <a:gd name="T113" fmla="*/ 972 h 980"/>
              <a:gd name="T114" fmla="*/ 414 w 980"/>
              <a:gd name="T115" fmla="*/ 828 h 980"/>
              <a:gd name="T116" fmla="*/ 623 w 980"/>
              <a:gd name="T117" fmla="*/ 832 h 980"/>
              <a:gd name="T118" fmla="*/ 781 w 980"/>
              <a:gd name="T119" fmla="*/ 781 h 980"/>
              <a:gd name="T120" fmla="*/ 948 w 980"/>
              <a:gd name="T121" fmla="*/ 659 h 980"/>
              <a:gd name="T122" fmla="*/ 980 w 980"/>
              <a:gd name="T123" fmla="*/ 60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980">
                <a:moveTo>
                  <a:pt x="980" y="603"/>
                </a:moveTo>
                <a:lnTo>
                  <a:pt x="980" y="603"/>
                </a:lnTo>
                <a:lnTo>
                  <a:pt x="976" y="593"/>
                </a:lnTo>
                <a:lnTo>
                  <a:pt x="972" y="583"/>
                </a:lnTo>
                <a:lnTo>
                  <a:pt x="958" y="560"/>
                </a:lnTo>
                <a:lnTo>
                  <a:pt x="958" y="560"/>
                </a:lnTo>
                <a:lnTo>
                  <a:pt x="948" y="542"/>
                </a:lnTo>
                <a:lnTo>
                  <a:pt x="940" y="524"/>
                </a:lnTo>
                <a:lnTo>
                  <a:pt x="940" y="520"/>
                </a:lnTo>
                <a:lnTo>
                  <a:pt x="940" y="520"/>
                </a:lnTo>
                <a:lnTo>
                  <a:pt x="934" y="488"/>
                </a:lnTo>
                <a:lnTo>
                  <a:pt x="924" y="440"/>
                </a:lnTo>
                <a:lnTo>
                  <a:pt x="908" y="384"/>
                </a:lnTo>
                <a:lnTo>
                  <a:pt x="898" y="352"/>
                </a:lnTo>
                <a:lnTo>
                  <a:pt x="886" y="323"/>
                </a:lnTo>
                <a:lnTo>
                  <a:pt x="886" y="323"/>
                </a:lnTo>
                <a:lnTo>
                  <a:pt x="872" y="295"/>
                </a:lnTo>
                <a:lnTo>
                  <a:pt x="856" y="267"/>
                </a:lnTo>
                <a:lnTo>
                  <a:pt x="838" y="239"/>
                </a:lnTo>
                <a:lnTo>
                  <a:pt x="818" y="215"/>
                </a:lnTo>
                <a:lnTo>
                  <a:pt x="798" y="191"/>
                </a:lnTo>
                <a:lnTo>
                  <a:pt x="779" y="171"/>
                </a:lnTo>
                <a:lnTo>
                  <a:pt x="741" y="133"/>
                </a:lnTo>
                <a:lnTo>
                  <a:pt x="741" y="133"/>
                </a:lnTo>
                <a:lnTo>
                  <a:pt x="697" y="96"/>
                </a:lnTo>
                <a:lnTo>
                  <a:pt x="653" y="66"/>
                </a:lnTo>
                <a:lnTo>
                  <a:pt x="617" y="42"/>
                </a:lnTo>
                <a:lnTo>
                  <a:pt x="586" y="26"/>
                </a:lnTo>
                <a:lnTo>
                  <a:pt x="586" y="26"/>
                </a:lnTo>
                <a:lnTo>
                  <a:pt x="570" y="18"/>
                </a:lnTo>
                <a:lnTo>
                  <a:pt x="552" y="12"/>
                </a:lnTo>
                <a:lnTo>
                  <a:pt x="518" y="4"/>
                </a:lnTo>
                <a:lnTo>
                  <a:pt x="486" y="0"/>
                </a:lnTo>
                <a:lnTo>
                  <a:pt x="456" y="0"/>
                </a:lnTo>
                <a:lnTo>
                  <a:pt x="428" y="2"/>
                </a:lnTo>
                <a:lnTo>
                  <a:pt x="404" y="6"/>
                </a:lnTo>
                <a:lnTo>
                  <a:pt x="387" y="12"/>
                </a:lnTo>
                <a:lnTo>
                  <a:pt x="375" y="16"/>
                </a:lnTo>
                <a:lnTo>
                  <a:pt x="375" y="16"/>
                </a:lnTo>
                <a:lnTo>
                  <a:pt x="367" y="22"/>
                </a:lnTo>
                <a:lnTo>
                  <a:pt x="357" y="32"/>
                </a:lnTo>
                <a:lnTo>
                  <a:pt x="345" y="50"/>
                </a:lnTo>
                <a:lnTo>
                  <a:pt x="331" y="78"/>
                </a:lnTo>
                <a:lnTo>
                  <a:pt x="331" y="78"/>
                </a:lnTo>
                <a:lnTo>
                  <a:pt x="319" y="102"/>
                </a:lnTo>
                <a:lnTo>
                  <a:pt x="313" y="121"/>
                </a:lnTo>
                <a:lnTo>
                  <a:pt x="309" y="137"/>
                </a:lnTo>
                <a:lnTo>
                  <a:pt x="309" y="137"/>
                </a:lnTo>
                <a:lnTo>
                  <a:pt x="307" y="155"/>
                </a:lnTo>
                <a:lnTo>
                  <a:pt x="307" y="179"/>
                </a:lnTo>
                <a:lnTo>
                  <a:pt x="307" y="179"/>
                </a:lnTo>
                <a:lnTo>
                  <a:pt x="309" y="197"/>
                </a:lnTo>
                <a:lnTo>
                  <a:pt x="313" y="211"/>
                </a:lnTo>
                <a:lnTo>
                  <a:pt x="317" y="221"/>
                </a:lnTo>
                <a:lnTo>
                  <a:pt x="325" y="231"/>
                </a:lnTo>
                <a:lnTo>
                  <a:pt x="325" y="231"/>
                </a:lnTo>
                <a:lnTo>
                  <a:pt x="335" y="237"/>
                </a:lnTo>
                <a:lnTo>
                  <a:pt x="353" y="245"/>
                </a:lnTo>
                <a:lnTo>
                  <a:pt x="377" y="251"/>
                </a:lnTo>
                <a:lnTo>
                  <a:pt x="406" y="257"/>
                </a:lnTo>
                <a:lnTo>
                  <a:pt x="406" y="257"/>
                </a:lnTo>
                <a:lnTo>
                  <a:pt x="432" y="261"/>
                </a:lnTo>
                <a:lnTo>
                  <a:pt x="458" y="265"/>
                </a:lnTo>
                <a:lnTo>
                  <a:pt x="484" y="265"/>
                </a:lnTo>
                <a:lnTo>
                  <a:pt x="496" y="263"/>
                </a:lnTo>
                <a:lnTo>
                  <a:pt x="506" y="261"/>
                </a:lnTo>
                <a:lnTo>
                  <a:pt x="506" y="261"/>
                </a:lnTo>
                <a:lnTo>
                  <a:pt x="512" y="259"/>
                </a:lnTo>
                <a:lnTo>
                  <a:pt x="518" y="255"/>
                </a:lnTo>
                <a:lnTo>
                  <a:pt x="526" y="245"/>
                </a:lnTo>
                <a:lnTo>
                  <a:pt x="530" y="233"/>
                </a:lnTo>
                <a:lnTo>
                  <a:pt x="534" y="219"/>
                </a:lnTo>
                <a:lnTo>
                  <a:pt x="534" y="219"/>
                </a:lnTo>
                <a:lnTo>
                  <a:pt x="556" y="231"/>
                </a:lnTo>
                <a:lnTo>
                  <a:pt x="556" y="231"/>
                </a:lnTo>
                <a:lnTo>
                  <a:pt x="566" y="241"/>
                </a:lnTo>
                <a:lnTo>
                  <a:pt x="576" y="255"/>
                </a:lnTo>
                <a:lnTo>
                  <a:pt x="584" y="271"/>
                </a:lnTo>
                <a:lnTo>
                  <a:pt x="592" y="289"/>
                </a:lnTo>
                <a:lnTo>
                  <a:pt x="599" y="311"/>
                </a:lnTo>
                <a:lnTo>
                  <a:pt x="607" y="337"/>
                </a:lnTo>
                <a:lnTo>
                  <a:pt x="613" y="362"/>
                </a:lnTo>
                <a:lnTo>
                  <a:pt x="619" y="392"/>
                </a:lnTo>
                <a:lnTo>
                  <a:pt x="619" y="392"/>
                </a:lnTo>
                <a:lnTo>
                  <a:pt x="629" y="448"/>
                </a:lnTo>
                <a:lnTo>
                  <a:pt x="629" y="448"/>
                </a:lnTo>
                <a:lnTo>
                  <a:pt x="607" y="438"/>
                </a:lnTo>
                <a:lnTo>
                  <a:pt x="586" y="430"/>
                </a:lnTo>
                <a:lnTo>
                  <a:pt x="564" y="426"/>
                </a:lnTo>
                <a:lnTo>
                  <a:pt x="542" y="424"/>
                </a:lnTo>
                <a:lnTo>
                  <a:pt x="542" y="424"/>
                </a:lnTo>
                <a:lnTo>
                  <a:pt x="526" y="424"/>
                </a:lnTo>
                <a:lnTo>
                  <a:pt x="512" y="426"/>
                </a:lnTo>
                <a:lnTo>
                  <a:pt x="498" y="430"/>
                </a:lnTo>
                <a:lnTo>
                  <a:pt x="484" y="434"/>
                </a:lnTo>
                <a:lnTo>
                  <a:pt x="472" y="438"/>
                </a:lnTo>
                <a:lnTo>
                  <a:pt x="458" y="446"/>
                </a:lnTo>
                <a:lnTo>
                  <a:pt x="446" y="454"/>
                </a:lnTo>
                <a:lnTo>
                  <a:pt x="434" y="462"/>
                </a:lnTo>
                <a:lnTo>
                  <a:pt x="434" y="462"/>
                </a:lnTo>
                <a:lnTo>
                  <a:pt x="426" y="470"/>
                </a:lnTo>
                <a:lnTo>
                  <a:pt x="426" y="470"/>
                </a:lnTo>
                <a:lnTo>
                  <a:pt x="408" y="458"/>
                </a:lnTo>
                <a:lnTo>
                  <a:pt x="392" y="446"/>
                </a:lnTo>
                <a:lnTo>
                  <a:pt x="373" y="436"/>
                </a:lnTo>
                <a:lnTo>
                  <a:pt x="353" y="428"/>
                </a:lnTo>
                <a:lnTo>
                  <a:pt x="353" y="428"/>
                </a:lnTo>
                <a:lnTo>
                  <a:pt x="323" y="418"/>
                </a:lnTo>
                <a:lnTo>
                  <a:pt x="287" y="408"/>
                </a:lnTo>
                <a:lnTo>
                  <a:pt x="249" y="400"/>
                </a:lnTo>
                <a:lnTo>
                  <a:pt x="209" y="394"/>
                </a:lnTo>
                <a:lnTo>
                  <a:pt x="188" y="394"/>
                </a:lnTo>
                <a:lnTo>
                  <a:pt x="164" y="394"/>
                </a:lnTo>
                <a:lnTo>
                  <a:pt x="142" y="394"/>
                </a:lnTo>
                <a:lnTo>
                  <a:pt x="118" y="398"/>
                </a:lnTo>
                <a:lnTo>
                  <a:pt x="94" y="402"/>
                </a:lnTo>
                <a:lnTo>
                  <a:pt x="68" y="410"/>
                </a:lnTo>
                <a:lnTo>
                  <a:pt x="42" y="418"/>
                </a:lnTo>
                <a:lnTo>
                  <a:pt x="18" y="430"/>
                </a:lnTo>
                <a:lnTo>
                  <a:pt x="18" y="430"/>
                </a:lnTo>
                <a:lnTo>
                  <a:pt x="12" y="434"/>
                </a:lnTo>
                <a:lnTo>
                  <a:pt x="8" y="438"/>
                </a:lnTo>
                <a:lnTo>
                  <a:pt x="2" y="448"/>
                </a:lnTo>
                <a:lnTo>
                  <a:pt x="0" y="460"/>
                </a:lnTo>
                <a:lnTo>
                  <a:pt x="0" y="466"/>
                </a:lnTo>
                <a:lnTo>
                  <a:pt x="2" y="472"/>
                </a:lnTo>
                <a:lnTo>
                  <a:pt x="2" y="472"/>
                </a:lnTo>
                <a:lnTo>
                  <a:pt x="2" y="472"/>
                </a:lnTo>
                <a:lnTo>
                  <a:pt x="6" y="476"/>
                </a:lnTo>
                <a:lnTo>
                  <a:pt x="10" y="482"/>
                </a:lnTo>
                <a:lnTo>
                  <a:pt x="14" y="484"/>
                </a:lnTo>
                <a:lnTo>
                  <a:pt x="20" y="488"/>
                </a:lnTo>
                <a:lnTo>
                  <a:pt x="20" y="488"/>
                </a:lnTo>
                <a:lnTo>
                  <a:pt x="26" y="488"/>
                </a:lnTo>
                <a:lnTo>
                  <a:pt x="32" y="490"/>
                </a:lnTo>
                <a:lnTo>
                  <a:pt x="38" y="488"/>
                </a:lnTo>
                <a:lnTo>
                  <a:pt x="44" y="486"/>
                </a:lnTo>
                <a:lnTo>
                  <a:pt x="44" y="486"/>
                </a:lnTo>
                <a:lnTo>
                  <a:pt x="64" y="478"/>
                </a:lnTo>
                <a:lnTo>
                  <a:pt x="82" y="470"/>
                </a:lnTo>
                <a:lnTo>
                  <a:pt x="102" y="464"/>
                </a:lnTo>
                <a:lnTo>
                  <a:pt x="122" y="460"/>
                </a:lnTo>
                <a:lnTo>
                  <a:pt x="142" y="458"/>
                </a:lnTo>
                <a:lnTo>
                  <a:pt x="162" y="456"/>
                </a:lnTo>
                <a:lnTo>
                  <a:pt x="182" y="456"/>
                </a:lnTo>
                <a:lnTo>
                  <a:pt x="203" y="456"/>
                </a:lnTo>
                <a:lnTo>
                  <a:pt x="203" y="456"/>
                </a:lnTo>
                <a:lnTo>
                  <a:pt x="239" y="462"/>
                </a:lnTo>
                <a:lnTo>
                  <a:pt x="275" y="470"/>
                </a:lnTo>
                <a:lnTo>
                  <a:pt x="305" y="478"/>
                </a:lnTo>
                <a:lnTo>
                  <a:pt x="333" y="488"/>
                </a:lnTo>
                <a:lnTo>
                  <a:pt x="333" y="488"/>
                </a:lnTo>
                <a:lnTo>
                  <a:pt x="347" y="494"/>
                </a:lnTo>
                <a:lnTo>
                  <a:pt x="359" y="500"/>
                </a:lnTo>
                <a:lnTo>
                  <a:pt x="379" y="512"/>
                </a:lnTo>
                <a:lnTo>
                  <a:pt x="392" y="526"/>
                </a:lnTo>
                <a:lnTo>
                  <a:pt x="400" y="534"/>
                </a:lnTo>
                <a:lnTo>
                  <a:pt x="400" y="534"/>
                </a:lnTo>
                <a:lnTo>
                  <a:pt x="404" y="540"/>
                </a:lnTo>
                <a:lnTo>
                  <a:pt x="412" y="546"/>
                </a:lnTo>
                <a:lnTo>
                  <a:pt x="418" y="548"/>
                </a:lnTo>
                <a:lnTo>
                  <a:pt x="426" y="548"/>
                </a:lnTo>
                <a:lnTo>
                  <a:pt x="426" y="548"/>
                </a:lnTo>
                <a:lnTo>
                  <a:pt x="434" y="548"/>
                </a:lnTo>
                <a:lnTo>
                  <a:pt x="442" y="544"/>
                </a:lnTo>
                <a:lnTo>
                  <a:pt x="448" y="540"/>
                </a:lnTo>
                <a:lnTo>
                  <a:pt x="452" y="534"/>
                </a:lnTo>
                <a:lnTo>
                  <a:pt x="452" y="534"/>
                </a:lnTo>
                <a:lnTo>
                  <a:pt x="458" y="526"/>
                </a:lnTo>
                <a:lnTo>
                  <a:pt x="466" y="518"/>
                </a:lnTo>
                <a:lnTo>
                  <a:pt x="476" y="508"/>
                </a:lnTo>
                <a:lnTo>
                  <a:pt x="488" y="500"/>
                </a:lnTo>
                <a:lnTo>
                  <a:pt x="502" y="492"/>
                </a:lnTo>
                <a:lnTo>
                  <a:pt x="520" y="488"/>
                </a:lnTo>
                <a:lnTo>
                  <a:pt x="542" y="486"/>
                </a:lnTo>
                <a:lnTo>
                  <a:pt x="542" y="486"/>
                </a:lnTo>
                <a:lnTo>
                  <a:pt x="562" y="488"/>
                </a:lnTo>
                <a:lnTo>
                  <a:pt x="580" y="494"/>
                </a:lnTo>
                <a:lnTo>
                  <a:pt x="597" y="500"/>
                </a:lnTo>
                <a:lnTo>
                  <a:pt x="611" y="510"/>
                </a:lnTo>
                <a:lnTo>
                  <a:pt x="633" y="526"/>
                </a:lnTo>
                <a:lnTo>
                  <a:pt x="643" y="536"/>
                </a:lnTo>
                <a:lnTo>
                  <a:pt x="643" y="536"/>
                </a:lnTo>
                <a:lnTo>
                  <a:pt x="649" y="542"/>
                </a:lnTo>
                <a:lnTo>
                  <a:pt x="659" y="546"/>
                </a:lnTo>
                <a:lnTo>
                  <a:pt x="667" y="546"/>
                </a:lnTo>
                <a:lnTo>
                  <a:pt x="677" y="544"/>
                </a:lnTo>
                <a:lnTo>
                  <a:pt x="677" y="544"/>
                </a:lnTo>
                <a:lnTo>
                  <a:pt x="685" y="538"/>
                </a:lnTo>
                <a:lnTo>
                  <a:pt x="691" y="532"/>
                </a:lnTo>
                <a:lnTo>
                  <a:pt x="695" y="524"/>
                </a:lnTo>
                <a:lnTo>
                  <a:pt x="697" y="514"/>
                </a:lnTo>
                <a:lnTo>
                  <a:pt x="697" y="514"/>
                </a:lnTo>
                <a:lnTo>
                  <a:pt x="693" y="468"/>
                </a:lnTo>
                <a:lnTo>
                  <a:pt x="687" y="424"/>
                </a:lnTo>
                <a:lnTo>
                  <a:pt x="679" y="374"/>
                </a:lnTo>
                <a:lnTo>
                  <a:pt x="667" y="319"/>
                </a:lnTo>
                <a:lnTo>
                  <a:pt x="659" y="293"/>
                </a:lnTo>
                <a:lnTo>
                  <a:pt x="649" y="267"/>
                </a:lnTo>
                <a:lnTo>
                  <a:pt x="639" y="241"/>
                </a:lnTo>
                <a:lnTo>
                  <a:pt x="625" y="219"/>
                </a:lnTo>
                <a:lnTo>
                  <a:pt x="611" y="201"/>
                </a:lnTo>
                <a:lnTo>
                  <a:pt x="595" y="183"/>
                </a:lnTo>
                <a:lnTo>
                  <a:pt x="595" y="183"/>
                </a:lnTo>
                <a:lnTo>
                  <a:pt x="578" y="173"/>
                </a:lnTo>
                <a:lnTo>
                  <a:pt x="556" y="161"/>
                </a:lnTo>
                <a:lnTo>
                  <a:pt x="524" y="145"/>
                </a:lnTo>
                <a:lnTo>
                  <a:pt x="524" y="145"/>
                </a:lnTo>
                <a:lnTo>
                  <a:pt x="518" y="143"/>
                </a:lnTo>
                <a:lnTo>
                  <a:pt x="510" y="143"/>
                </a:lnTo>
                <a:lnTo>
                  <a:pt x="504" y="145"/>
                </a:lnTo>
                <a:lnTo>
                  <a:pt x="496" y="147"/>
                </a:lnTo>
                <a:lnTo>
                  <a:pt x="496" y="147"/>
                </a:lnTo>
                <a:lnTo>
                  <a:pt x="490" y="151"/>
                </a:lnTo>
                <a:lnTo>
                  <a:pt x="486" y="157"/>
                </a:lnTo>
                <a:lnTo>
                  <a:pt x="482" y="163"/>
                </a:lnTo>
                <a:lnTo>
                  <a:pt x="482" y="169"/>
                </a:lnTo>
                <a:lnTo>
                  <a:pt x="482" y="169"/>
                </a:lnTo>
                <a:lnTo>
                  <a:pt x="474" y="203"/>
                </a:lnTo>
                <a:lnTo>
                  <a:pt x="474" y="203"/>
                </a:lnTo>
                <a:lnTo>
                  <a:pt x="474" y="203"/>
                </a:lnTo>
                <a:lnTo>
                  <a:pt x="474" y="203"/>
                </a:lnTo>
                <a:lnTo>
                  <a:pt x="450" y="201"/>
                </a:lnTo>
                <a:lnTo>
                  <a:pt x="420" y="197"/>
                </a:lnTo>
                <a:lnTo>
                  <a:pt x="420" y="197"/>
                </a:lnTo>
                <a:lnTo>
                  <a:pt x="391" y="191"/>
                </a:lnTo>
                <a:lnTo>
                  <a:pt x="369" y="185"/>
                </a:lnTo>
                <a:lnTo>
                  <a:pt x="369" y="185"/>
                </a:lnTo>
                <a:lnTo>
                  <a:pt x="369" y="167"/>
                </a:lnTo>
                <a:lnTo>
                  <a:pt x="369" y="147"/>
                </a:lnTo>
                <a:lnTo>
                  <a:pt x="369" y="147"/>
                </a:lnTo>
                <a:lnTo>
                  <a:pt x="373" y="133"/>
                </a:lnTo>
                <a:lnTo>
                  <a:pt x="387" y="104"/>
                </a:lnTo>
                <a:lnTo>
                  <a:pt x="387" y="104"/>
                </a:lnTo>
                <a:lnTo>
                  <a:pt x="398" y="80"/>
                </a:lnTo>
                <a:lnTo>
                  <a:pt x="404" y="70"/>
                </a:lnTo>
                <a:lnTo>
                  <a:pt x="404" y="70"/>
                </a:lnTo>
                <a:lnTo>
                  <a:pt x="424" y="66"/>
                </a:lnTo>
                <a:lnTo>
                  <a:pt x="438" y="64"/>
                </a:lnTo>
                <a:lnTo>
                  <a:pt x="458" y="62"/>
                </a:lnTo>
                <a:lnTo>
                  <a:pt x="458" y="62"/>
                </a:lnTo>
                <a:lnTo>
                  <a:pt x="480" y="62"/>
                </a:lnTo>
                <a:lnTo>
                  <a:pt x="504" y="66"/>
                </a:lnTo>
                <a:lnTo>
                  <a:pt x="532" y="70"/>
                </a:lnTo>
                <a:lnTo>
                  <a:pt x="546" y="76"/>
                </a:lnTo>
                <a:lnTo>
                  <a:pt x="560" y="82"/>
                </a:lnTo>
                <a:lnTo>
                  <a:pt x="560" y="82"/>
                </a:lnTo>
                <a:lnTo>
                  <a:pt x="590" y="96"/>
                </a:lnTo>
                <a:lnTo>
                  <a:pt x="623" y="119"/>
                </a:lnTo>
                <a:lnTo>
                  <a:pt x="661" y="147"/>
                </a:lnTo>
                <a:lnTo>
                  <a:pt x="699" y="179"/>
                </a:lnTo>
                <a:lnTo>
                  <a:pt x="739" y="217"/>
                </a:lnTo>
                <a:lnTo>
                  <a:pt x="757" y="237"/>
                </a:lnTo>
                <a:lnTo>
                  <a:pt x="775" y="257"/>
                </a:lnTo>
                <a:lnTo>
                  <a:pt x="791" y="279"/>
                </a:lnTo>
                <a:lnTo>
                  <a:pt x="804" y="301"/>
                </a:lnTo>
                <a:lnTo>
                  <a:pt x="818" y="325"/>
                </a:lnTo>
                <a:lnTo>
                  <a:pt x="828" y="346"/>
                </a:lnTo>
                <a:lnTo>
                  <a:pt x="828" y="346"/>
                </a:lnTo>
                <a:lnTo>
                  <a:pt x="840" y="374"/>
                </a:lnTo>
                <a:lnTo>
                  <a:pt x="850" y="402"/>
                </a:lnTo>
                <a:lnTo>
                  <a:pt x="864" y="456"/>
                </a:lnTo>
                <a:lnTo>
                  <a:pt x="874" y="500"/>
                </a:lnTo>
                <a:lnTo>
                  <a:pt x="878" y="528"/>
                </a:lnTo>
                <a:lnTo>
                  <a:pt x="880" y="536"/>
                </a:lnTo>
                <a:lnTo>
                  <a:pt x="880" y="536"/>
                </a:lnTo>
                <a:lnTo>
                  <a:pt x="884" y="548"/>
                </a:lnTo>
                <a:lnTo>
                  <a:pt x="890" y="562"/>
                </a:lnTo>
                <a:lnTo>
                  <a:pt x="906" y="591"/>
                </a:lnTo>
                <a:lnTo>
                  <a:pt x="906" y="591"/>
                </a:lnTo>
                <a:lnTo>
                  <a:pt x="906" y="591"/>
                </a:lnTo>
                <a:lnTo>
                  <a:pt x="914" y="605"/>
                </a:lnTo>
                <a:lnTo>
                  <a:pt x="914" y="605"/>
                </a:lnTo>
                <a:lnTo>
                  <a:pt x="902" y="619"/>
                </a:lnTo>
                <a:lnTo>
                  <a:pt x="884" y="635"/>
                </a:lnTo>
                <a:lnTo>
                  <a:pt x="862" y="653"/>
                </a:lnTo>
                <a:lnTo>
                  <a:pt x="836" y="673"/>
                </a:lnTo>
                <a:lnTo>
                  <a:pt x="836" y="673"/>
                </a:lnTo>
                <a:lnTo>
                  <a:pt x="798" y="699"/>
                </a:lnTo>
                <a:lnTo>
                  <a:pt x="775" y="713"/>
                </a:lnTo>
                <a:lnTo>
                  <a:pt x="749" y="727"/>
                </a:lnTo>
                <a:lnTo>
                  <a:pt x="723" y="739"/>
                </a:lnTo>
                <a:lnTo>
                  <a:pt x="693" y="751"/>
                </a:lnTo>
                <a:lnTo>
                  <a:pt x="661" y="761"/>
                </a:lnTo>
                <a:lnTo>
                  <a:pt x="629" y="769"/>
                </a:lnTo>
                <a:lnTo>
                  <a:pt x="629" y="769"/>
                </a:lnTo>
                <a:lnTo>
                  <a:pt x="609" y="773"/>
                </a:lnTo>
                <a:lnTo>
                  <a:pt x="586" y="775"/>
                </a:lnTo>
                <a:lnTo>
                  <a:pt x="536" y="775"/>
                </a:lnTo>
                <a:lnTo>
                  <a:pt x="484" y="773"/>
                </a:lnTo>
                <a:lnTo>
                  <a:pt x="434" y="769"/>
                </a:lnTo>
                <a:lnTo>
                  <a:pt x="434" y="769"/>
                </a:lnTo>
                <a:lnTo>
                  <a:pt x="440" y="759"/>
                </a:lnTo>
                <a:lnTo>
                  <a:pt x="440" y="759"/>
                </a:lnTo>
                <a:lnTo>
                  <a:pt x="444" y="755"/>
                </a:lnTo>
                <a:lnTo>
                  <a:pt x="450" y="749"/>
                </a:lnTo>
                <a:lnTo>
                  <a:pt x="466" y="741"/>
                </a:lnTo>
                <a:lnTo>
                  <a:pt x="484" y="735"/>
                </a:lnTo>
                <a:lnTo>
                  <a:pt x="500" y="731"/>
                </a:lnTo>
                <a:lnTo>
                  <a:pt x="500" y="731"/>
                </a:lnTo>
                <a:lnTo>
                  <a:pt x="506" y="731"/>
                </a:lnTo>
                <a:lnTo>
                  <a:pt x="512" y="727"/>
                </a:lnTo>
                <a:lnTo>
                  <a:pt x="520" y="719"/>
                </a:lnTo>
                <a:lnTo>
                  <a:pt x="526" y="709"/>
                </a:lnTo>
                <a:lnTo>
                  <a:pt x="526" y="703"/>
                </a:lnTo>
                <a:lnTo>
                  <a:pt x="526" y="697"/>
                </a:lnTo>
                <a:lnTo>
                  <a:pt x="526" y="697"/>
                </a:lnTo>
                <a:lnTo>
                  <a:pt x="522" y="685"/>
                </a:lnTo>
                <a:lnTo>
                  <a:pt x="514" y="675"/>
                </a:lnTo>
                <a:lnTo>
                  <a:pt x="514" y="675"/>
                </a:lnTo>
                <a:lnTo>
                  <a:pt x="510" y="673"/>
                </a:lnTo>
                <a:lnTo>
                  <a:pt x="504" y="671"/>
                </a:lnTo>
                <a:lnTo>
                  <a:pt x="498" y="669"/>
                </a:lnTo>
                <a:lnTo>
                  <a:pt x="492" y="671"/>
                </a:lnTo>
                <a:lnTo>
                  <a:pt x="492" y="671"/>
                </a:lnTo>
                <a:lnTo>
                  <a:pt x="476" y="673"/>
                </a:lnTo>
                <a:lnTo>
                  <a:pt x="462" y="677"/>
                </a:lnTo>
                <a:lnTo>
                  <a:pt x="448" y="681"/>
                </a:lnTo>
                <a:lnTo>
                  <a:pt x="430" y="689"/>
                </a:lnTo>
                <a:lnTo>
                  <a:pt x="414" y="699"/>
                </a:lnTo>
                <a:lnTo>
                  <a:pt x="400" y="711"/>
                </a:lnTo>
                <a:lnTo>
                  <a:pt x="389" y="727"/>
                </a:lnTo>
                <a:lnTo>
                  <a:pt x="389" y="727"/>
                </a:lnTo>
                <a:lnTo>
                  <a:pt x="381" y="741"/>
                </a:lnTo>
                <a:lnTo>
                  <a:pt x="373" y="761"/>
                </a:lnTo>
                <a:lnTo>
                  <a:pt x="363" y="785"/>
                </a:lnTo>
                <a:lnTo>
                  <a:pt x="355" y="813"/>
                </a:lnTo>
                <a:lnTo>
                  <a:pt x="347" y="842"/>
                </a:lnTo>
                <a:lnTo>
                  <a:pt x="341" y="876"/>
                </a:lnTo>
                <a:lnTo>
                  <a:pt x="335" y="910"/>
                </a:lnTo>
                <a:lnTo>
                  <a:pt x="329" y="946"/>
                </a:lnTo>
                <a:lnTo>
                  <a:pt x="329" y="946"/>
                </a:lnTo>
                <a:lnTo>
                  <a:pt x="329" y="952"/>
                </a:lnTo>
                <a:lnTo>
                  <a:pt x="331" y="958"/>
                </a:lnTo>
                <a:lnTo>
                  <a:pt x="337" y="970"/>
                </a:lnTo>
                <a:lnTo>
                  <a:pt x="345" y="976"/>
                </a:lnTo>
                <a:lnTo>
                  <a:pt x="351" y="980"/>
                </a:lnTo>
                <a:lnTo>
                  <a:pt x="357" y="980"/>
                </a:lnTo>
                <a:lnTo>
                  <a:pt x="361" y="980"/>
                </a:lnTo>
                <a:lnTo>
                  <a:pt x="361" y="980"/>
                </a:lnTo>
                <a:lnTo>
                  <a:pt x="373" y="978"/>
                </a:lnTo>
                <a:lnTo>
                  <a:pt x="381" y="972"/>
                </a:lnTo>
                <a:lnTo>
                  <a:pt x="389" y="964"/>
                </a:lnTo>
                <a:lnTo>
                  <a:pt x="391" y="954"/>
                </a:lnTo>
                <a:lnTo>
                  <a:pt x="391" y="954"/>
                </a:lnTo>
                <a:lnTo>
                  <a:pt x="396" y="916"/>
                </a:lnTo>
                <a:lnTo>
                  <a:pt x="402" y="882"/>
                </a:lnTo>
                <a:lnTo>
                  <a:pt x="414" y="828"/>
                </a:lnTo>
                <a:lnTo>
                  <a:pt x="414" y="828"/>
                </a:lnTo>
                <a:lnTo>
                  <a:pt x="486" y="834"/>
                </a:lnTo>
                <a:lnTo>
                  <a:pt x="548" y="836"/>
                </a:lnTo>
                <a:lnTo>
                  <a:pt x="548" y="836"/>
                </a:lnTo>
                <a:lnTo>
                  <a:pt x="599" y="834"/>
                </a:lnTo>
                <a:lnTo>
                  <a:pt x="623" y="832"/>
                </a:lnTo>
                <a:lnTo>
                  <a:pt x="641" y="828"/>
                </a:lnTo>
                <a:lnTo>
                  <a:pt x="641" y="828"/>
                </a:lnTo>
                <a:lnTo>
                  <a:pt x="679" y="820"/>
                </a:lnTo>
                <a:lnTo>
                  <a:pt x="715" y="809"/>
                </a:lnTo>
                <a:lnTo>
                  <a:pt x="749" y="795"/>
                </a:lnTo>
                <a:lnTo>
                  <a:pt x="781" y="781"/>
                </a:lnTo>
                <a:lnTo>
                  <a:pt x="810" y="765"/>
                </a:lnTo>
                <a:lnTo>
                  <a:pt x="836" y="749"/>
                </a:lnTo>
                <a:lnTo>
                  <a:pt x="880" y="719"/>
                </a:lnTo>
                <a:lnTo>
                  <a:pt x="880" y="719"/>
                </a:lnTo>
                <a:lnTo>
                  <a:pt x="918" y="689"/>
                </a:lnTo>
                <a:lnTo>
                  <a:pt x="948" y="659"/>
                </a:lnTo>
                <a:lnTo>
                  <a:pt x="948" y="659"/>
                </a:lnTo>
                <a:lnTo>
                  <a:pt x="966" y="639"/>
                </a:lnTo>
                <a:lnTo>
                  <a:pt x="974" y="625"/>
                </a:lnTo>
                <a:lnTo>
                  <a:pt x="978" y="613"/>
                </a:lnTo>
                <a:lnTo>
                  <a:pt x="980" y="603"/>
                </a:lnTo>
                <a:lnTo>
                  <a:pt x="980" y="603"/>
                </a:lnTo>
                <a:close/>
              </a:path>
            </a:pathLst>
          </a:custGeom>
          <a:solidFill>
            <a:srgbClr val="335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135" y="2032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03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88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print">
            <a:alphaModFix amt="49000"/>
            <a:extLst>
              <a:ext uri="{28A0092B-C50C-407E-A947-70E740481C1C}">
                <a14:useLocalDpi xmlns:a14="http://schemas.microsoft.com/office/drawing/2010/main"/>
              </a:ext>
            </a:extLst>
          </a:blip>
          <a:srcRect/>
          <a:stretch/>
        </p:blipFill>
        <p:spPr>
          <a:xfrm>
            <a:off x="-7262" y="58655"/>
            <a:ext cx="9148540" cy="5076872"/>
          </a:xfrm>
          <a:prstGeom prst="rect">
            <a:avLst/>
          </a:prstGeom>
        </p:spPr>
      </p:pic>
      <p:cxnSp>
        <p:nvCxnSpPr>
          <p:cNvPr id="18" name="Straight Connector 17"/>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135" y="513672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642335" y="1362859"/>
            <a:ext cx="7827427" cy="3042721"/>
            <a:chOff x="1142764" y="2162192"/>
            <a:chExt cx="6468948" cy="2514645"/>
          </a:xfrm>
        </p:grpSpPr>
        <p:grpSp>
          <p:nvGrpSpPr>
            <p:cNvPr id="39" name="Group 38"/>
            <p:cNvGrpSpPr/>
            <p:nvPr/>
          </p:nvGrpSpPr>
          <p:grpSpPr>
            <a:xfrm>
              <a:off x="3519930" y="2162192"/>
              <a:ext cx="1673190" cy="2514645"/>
              <a:chOff x="1333575" y="1976992"/>
              <a:chExt cx="1673190" cy="2514645"/>
            </a:xfrm>
          </p:grpSpPr>
          <p:sp>
            <p:nvSpPr>
              <p:cNvPr id="44" name="Hexagon 43"/>
              <p:cNvSpPr/>
              <p:nvPr/>
            </p:nvSpPr>
            <p:spPr>
              <a:xfrm rot="5400000">
                <a:off x="1272538" y="2860810"/>
                <a:ext cx="885023" cy="76295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Hexagon 44"/>
              <p:cNvSpPr/>
              <p:nvPr/>
            </p:nvSpPr>
            <p:spPr>
              <a:xfrm rot="5400000">
                <a:off x="1727658" y="3667651"/>
                <a:ext cx="885023" cy="76295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Hexagon 45"/>
              <p:cNvSpPr/>
              <p:nvPr/>
            </p:nvSpPr>
            <p:spPr>
              <a:xfrm rot="5400000">
                <a:off x="2182778" y="2843878"/>
                <a:ext cx="885023" cy="762950"/>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Hexagon 46"/>
              <p:cNvSpPr/>
              <p:nvPr/>
            </p:nvSpPr>
            <p:spPr>
              <a:xfrm rot="5400000">
                <a:off x="1727658" y="2038029"/>
                <a:ext cx="885023" cy="762950"/>
              </a:xfrm>
              <a:prstGeom prst="hexagon">
                <a:avLst/>
              </a:prstGeom>
              <a:solidFill>
                <a:srgbClr val="68AD49"/>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0" name="Straight Arrow Connector 39"/>
            <p:cNvCxnSpPr/>
            <p:nvPr/>
          </p:nvCxnSpPr>
          <p:spPr>
            <a:xfrm flipV="1">
              <a:off x="5207278" y="3386402"/>
              <a:ext cx="873939" cy="1"/>
            </a:xfrm>
            <a:prstGeom prst="straightConnector1">
              <a:avLst/>
            </a:prstGeom>
            <a:ln w="38100">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142764" y="2717922"/>
              <a:ext cx="1353575" cy="1353575"/>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496339" y="3386402"/>
              <a:ext cx="873939" cy="1"/>
            </a:xfrm>
            <a:prstGeom prst="straightConnector1">
              <a:avLst/>
            </a:prstGeom>
            <a:ln w="38100">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6258137" y="2717922"/>
              <a:ext cx="1353575" cy="1353575"/>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1558" y="-2542"/>
            <a:ext cx="9151877" cy="963272"/>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p:cNvSpPr txBox="1"/>
          <p:nvPr/>
        </p:nvSpPr>
        <p:spPr>
          <a:xfrm>
            <a:off x="-21269" y="106345"/>
            <a:ext cx="9154634" cy="707886"/>
          </a:xfrm>
          <a:prstGeom prst="rect">
            <a:avLst/>
          </a:prstGeom>
          <a:effectLst>
            <a:outerShdw blurRad="76200" dist="50800" dir="5400000" algn="ctr" rotWithShape="0">
              <a:srgbClr val="000000">
                <a:alpha val="20000"/>
              </a:srgbClr>
            </a:outerShdw>
          </a:effectLst>
        </p:spPr>
        <p:txBody>
          <a:bodyPr wrap="square" rtlCol="0">
            <a:spAutoFit/>
          </a:bodyPr>
          <a:lstStyle/>
          <a:p>
            <a:pPr algn="ctr"/>
            <a:r>
              <a:rPr lang="en-US" sz="4000">
                <a:solidFill>
                  <a:schemeClr val="bg1"/>
                </a:solidFill>
                <a:latin typeface="Century Gothic" charset="0"/>
                <a:ea typeface="Century Gothic" charset="0"/>
                <a:cs typeface="Century Gothic" charset="0"/>
              </a:rPr>
              <a:t>PROTEIN FORMATION</a:t>
            </a:r>
            <a:endParaRPr lang="en-US" sz="4000" b="1">
              <a:solidFill>
                <a:schemeClr val="bg1"/>
              </a:solidFill>
              <a:latin typeface="Century Gothic" charset="0"/>
              <a:ea typeface="Century Gothic" charset="0"/>
              <a:cs typeface="Century Gothic" charset="0"/>
            </a:endParaRPr>
          </a:p>
        </p:txBody>
      </p:sp>
      <p:sp>
        <p:nvSpPr>
          <p:cNvPr id="50" name="Rectangle 49"/>
          <p:cNvSpPr/>
          <p:nvPr/>
        </p:nvSpPr>
        <p:spPr>
          <a:xfrm>
            <a:off x="0" y="946814"/>
            <a:ext cx="9144000" cy="45719"/>
          </a:xfrm>
          <a:prstGeom prst="rect">
            <a:avLst/>
          </a:prstGeom>
          <a:solidFill>
            <a:srgbClr val="69AD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7135" y="2032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793250" y="4443206"/>
            <a:ext cx="3475470" cy="323165"/>
          </a:xfrm>
          <a:prstGeom prst="rect">
            <a:avLst/>
          </a:prstGeom>
          <a:effectLst>
            <a:outerShdw blurRad="76200" dist="50800" dir="5400000" algn="ctr" rotWithShape="0">
              <a:srgbClr val="000000">
                <a:alpha val="20000"/>
              </a:srgbClr>
            </a:outerShdw>
          </a:effectLst>
        </p:spPr>
        <p:txBody>
          <a:bodyPr wrap="square" rtlCol="0">
            <a:spAutoFit/>
          </a:bodyPr>
          <a:lstStyle/>
          <a:p>
            <a:pPr algn="ctr">
              <a:lnSpc>
                <a:spcPct val="150000"/>
              </a:lnSpc>
            </a:pPr>
            <a:r>
              <a:rPr lang="en-US" sz="1000" b="1" i="1">
                <a:latin typeface="Century Gothic" charset="0"/>
                <a:ea typeface="Century Gothic" charset="0"/>
                <a:cs typeface="Century Gothic" charset="0"/>
              </a:rPr>
              <a:t>AMINO ACIDS BOND TOGETHER</a:t>
            </a:r>
          </a:p>
        </p:txBody>
      </p:sp>
      <p:pic>
        <p:nvPicPr>
          <p:cNvPr id="71" name="Picture 7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705" y="2646674"/>
            <a:ext cx="511790" cy="530087"/>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100000">
            <a:off x="4825786" y="2597100"/>
            <a:ext cx="511790" cy="530087"/>
          </a:xfrm>
          <a:prstGeom prst="rect">
            <a:avLst/>
          </a:prstGeom>
        </p:spPr>
      </p:pic>
      <p:pic>
        <p:nvPicPr>
          <p:cNvPr id="73" name="Picture 7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8941685">
            <a:off x="4308435" y="1590591"/>
            <a:ext cx="511790" cy="530087"/>
          </a:xfrm>
          <a:prstGeom prst="rect">
            <a:avLst/>
          </a:prstGeom>
        </p:spPr>
      </p:pic>
      <p:pic>
        <p:nvPicPr>
          <p:cNvPr id="74" name="Picture 7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8941685">
            <a:off x="4295462" y="3570510"/>
            <a:ext cx="511790" cy="53008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5969" y="2414385"/>
            <a:ext cx="545592" cy="859536"/>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5651" y="2381178"/>
            <a:ext cx="914702" cy="947964"/>
          </a:xfrm>
          <a:prstGeom prst="rect">
            <a:avLst/>
          </a:prstGeom>
        </p:spPr>
      </p:pic>
      <p:sp>
        <p:nvSpPr>
          <p:cNvPr id="77" name="TextBox 76"/>
          <p:cNvSpPr txBox="1"/>
          <p:nvPr/>
        </p:nvSpPr>
        <p:spPr>
          <a:xfrm>
            <a:off x="615212" y="3803905"/>
            <a:ext cx="1664950" cy="646327"/>
          </a:xfrm>
          <a:prstGeom prst="rect">
            <a:avLst/>
          </a:prstGeom>
          <a:noFill/>
        </p:spPr>
        <p:txBody>
          <a:bodyPr wrap="square" lIns="91435" tIns="45718" rIns="91435" bIns="45718" rtlCol="0">
            <a:spAutoFit/>
          </a:bodyPr>
          <a:lstStyle/>
          <a:p>
            <a:pPr algn="ctr"/>
            <a:r>
              <a:rPr lang="en-US" sz="1600" b="1" i="1">
                <a:latin typeface="Century Gothic" charset="0"/>
                <a:ea typeface="Century Gothic" charset="0"/>
                <a:cs typeface="Century Gothic" charset="0"/>
              </a:rPr>
              <a:t>AMINO ACID</a:t>
            </a:r>
            <a:br>
              <a:rPr lang="en-US" sz="1600" b="1" i="1">
                <a:latin typeface="Century Gothic" charset="0"/>
                <a:ea typeface="Century Gothic" charset="0"/>
                <a:cs typeface="Century Gothic" charset="0"/>
              </a:rPr>
            </a:br>
            <a:r>
              <a:rPr lang="en-US" sz="1000">
                <a:solidFill>
                  <a:schemeClr val="bg1">
                    <a:lumMod val="95000"/>
                  </a:schemeClr>
                </a:solidFill>
                <a:latin typeface="Century Gothic" charset="0"/>
                <a:ea typeface="Century Gothic" charset="0"/>
                <a:cs typeface="Century Gothic" charset="0"/>
              </a:rPr>
              <a:t>nitrogen-containing organic molecule</a:t>
            </a:r>
          </a:p>
        </p:txBody>
      </p:sp>
      <p:sp>
        <p:nvSpPr>
          <p:cNvPr id="79" name="TextBox 78"/>
          <p:cNvSpPr txBox="1"/>
          <p:nvPr/>
        </p:nvSpPr>
        <p:spPr>
          <a:xfrm>
            <a:off x="6528777" y="3803905"/>
            <a:ext cx="2239975" cy="338550"/>
          </a:xfrm>
          <a:prstGeom prst="rect">
            <a:avLst/>
          </a:prstGeom>
          <a:noFill/>
        </p:spPr>
        <p:txBody>
          <a:bodyPr wrap="square" lIns="91435" tIns="45718" rIns="91435" bIns="45718" rtlCol="0">
            <a:spAutoFit/>
          </a:bodyPr>
          <a:lstStyle/>
          <a:p>
            <a:pPr algn="ctr"/>
            <a:r>
              <a:rPr lang="en-US" sz="1600" b="1" i="1">
                <a:latin typeface="Century Gothic" charset="0"/>
                <a:ea typeface="Century Gothic" charset="0"/>
                <a:cs typeface="Century Gothic" charset="0"/>
              </a:rPr>
              <a:t>PROTEIN</a:t>
            </a:r>
            <a:endParaRPr lang="en-US" sz="1500">
              <a:solidFill>
                <a:schemeClr val="bg1">
                  <a:lumMod val="9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039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alphaModFix amt="26000"/>
            <a:extLst>
              <a:ext uri="{28A0092B-C50C-407E-A947-70E740481C1C}">
                <a14:useLocalDpi xmlns:a14="http://schemas.microsoft.com/office/drawing/2010/main"/>
              </a:ext>
            </a:extLst>
          </a:blip>
          <a:srcRect/>
          <a:stretch/>
        </p:blipFill>
        <p:spPr>
          <a:xfrm>
            <a:off x="-1411" y="4296"/>
            <a:ext cx="9152546" cy="5143500"/>
          </a:xfrm>
          <a:prstGeom prst="rect">
            <a:avLst/>
          </a:prstGeom>
          <a:effectLst/>
        </p:spPr>
      </p:pic>
      <p:cxnSp>
        <p:nvCxnSpPr>
          <p:cNvPr id="21" name="Straight Connector 20"/>
          <p:cNvCxnSpPr/>
          <p:nvPr/>
        </p:nvCxnSpPr>
        <p:spPr>
          <a:xfrm>
            <a:off x="-7135" y="0"/>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135" y="5122095"/>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835796" y="339998"/>
            <a:ext cx="7814751" cy="4114236"/>
            <a:chOff x="835796" y="564782"/>
            <a:chExt cx="7814751" cy="4114236"/>
          </a:xfrm>
        </p:grpSpPr>
        <p:sp>
          <p:nvSpPr>
            <p:cNvPr id="9" name="Rectangle 8"/>
            <p:cNvSpPr/>
            <p:nvPr/>
          </p:nvSpPr>
          <p:spPr>
            <a:xfrm>
              <a:off x="3603625" y="564782"/>
              <a:ext cx="1936748" cy="338554"/>
            </a:xfrm>
            <a:prstGeom prst="rect">
              <a:avLst/>
            </a:prstGeom>
          </p:spPr>
          <p:txBody>
            <a:bodyPr wrap="none">
              <a:spAutoFit/>
            </a:bodyPr>
            <a:lstStyle/>
            <a:p>
              <a:pPr algn="ctr"/>
              <a:r>
                <a:rPr lang="en-US" sz="1600" b="1">
                  <a:solidFill>
                    <a:srgbClr val="000000"/>
                  </a:solidFill>
                  <a:latin typeface="Century Gothic" charset="0"/>
                  <a:ea typeface="Century Gothic" charset="0"/>
                  <a:cs typeface="Century Gothic" charset="0"/>
                </a:rPr>
                <a:t>MUSCLE PROTEINS</a:t>
              </a:r>
            </a:p>
          </p:txBody>
        </p:sp>
        <p:grpSp>
          <p:nvGrpSpPr>
            <p:cNvPr id="41" name="Group 40"/>
            <p:cNvGrpSpPr/>
            <p:nvPr/>
          </p:nvGrpSpPr>
          <p:grpSpPr>
            <a:xfrm>
              <a:off x="835796" y="1242749"/>
              <a:ext cx="2239716" cy="2114595"/>
              <a:chOff x="457764" y="741258"/>
              <a:chExt cx="2239716" cy="2114595"/>
            </a:xfrm>
          </p:grpSpPr>
          <p:grpSp>
            <p:nvGrpSpPr>
              <p:cNvPr id="7" name="Group 6"/>
              <p:cNvGrpSpPr/>
              <p:nvPr/>
            </p:nvGrpSpPr>
            <p:grpSpPr>
              <a:xfrm>
                <a:off x="457764" y="1609358"/>
                <a:ext cx="2239716" cy="1246495"/>
                <a:chOff x="754144" y="1620341"/>
                <a:chExt cx="2239716" cy="1246495"/>
              </a:xfrm>
            </p:grpSpPr>
            <p:sp>
              <p:nvSpPr>
                <p:cNvPr id="34" name="Rectangle 33"/>
                <p:cNvSpPr/>
                <p:nvPr/>
              </p:nvSpPr>
              <p:spPr>
                <a:xfrm>
                  <a:off x="754144" y="1620341"/>
                  <a:ext cx="2239716" cy="1246495"/>
                </a:xfrm>
                <a:prstGeom prst="rect">
                  <a:avLst/>
                </a:prstGeom>
              </p:spPr>
              <p:txBody>
                <a:bodyPr wrap="none">
                  <a:spAutoFit/>
                </a:bodyPr>
                <a:lstStyle/>
                <a:p>
                  <a:pPr algn="ctr">
                    <a:lnSpc>
                      <a:spcPct val="150000"/>
                    </a:lnSpc>
                  </a:pPr>
                  <a:r>
                    <a:rPr lang="en-US" sz="2000" b="1">
                      <a:solidFill>
                        <a:srgbClr val="747875"/>
                      </a:solidFill>
                      <a:latin typeface="Century Gothic" charset="0"/>
                      <a:ea typeface="Century Gothic" charset="0"/>
                      <a:cs typeface="Century Gothic" charset="0"/>
                    </a:rPr>
                    <a:t>MUSCLE PROTEIN</a:t>
                  </a:r>
                  <a:endParaRPr lang="en-US" sz="2000" b="1" i="1">
                    <a:latin typeface="Century Gothic" charset="0"/>
                    <a:ea typeface="Century Gothic" charset="0"/>
                    <a:cs typeface="Century Gothic" charset="0"/>
                  </a:endParaRPr>
                </a:p>
                <a:p>
                  <a:pPr algn="ctr">
                    <a:lnSpc>
                      <a:spcPct val="150000"/>
                    </a:lnSpc>
                  </a:pPr>
                  <a:r>
                    <a:rPr lang="en-US" sz="3000" b="1" i="1">
                      <a:latin typeface="Century Gothic" charset="0"/>
                      <a:ea typeface="Century Gothic" charset="0"/>
                      <a:cs typeface="Century Gothic" charset="0"/>
                    </a:rPr>
                    <a:t>SYNTHESIS</a:t>
                  </a:r>
                  <a:endParaRPr lang="en-US" sz="3000" b="1">
                    <a:solidFill>
                      <a:srgbClr val="747875"/>
                    </a:solidFill>
                    <a:latin typeface="Century Gothic" charset="0"/>
                    <a:ea typeface="Century Gothic" charset="0"/>
                    <a:cs typeface="Century Gothic" charset="0"/>
                  </a:endParaRPr>
                </a:p>
              </p:txBody>
            </p:sp>
            <p:cxnSp>
              <p:nvCxnSpPr>
                <p:cNvPr id="36" name="Straight Connector 35"/>
                <p:cNvCxnSpPr/>
                <p:nvPr/>
              </p:nvCxnSpPr>
              <p:spPr>
                <a:xfrm>
                  <a:off x="1380823" y="2177953"/>
                  <a:ext cx="925551" cy="0"/>
                </a:xfrm>
                <a:prstGeom prst="line">
                  <a:avLst/>
                </a:prstGeom>
                <a:ln w="28575">
                  <a:solidFill>
                    <a:srgbClr val="508436"/>
                  </a:solidFill>
                </a:ln>
                <a:effectLst/>
              </p:spPr>
              <p:style>
                <a:lnRef idx="1">
                  <a:schemeClr val="accent1"/>
                </a:lnRef>
                <a:fillRef idx="0">
                  <a:schemeClr val="accent1"/>
                </a:fillRef>
                <a:effectRef idx="0">
                  <a:schemeClr val="accent1"/>
                </a:effectRef>
                <a:fontRef idx="minor">
                  <a:schemeClr val="tx1"/>
                </a:fontRef>
              </p:style>
            </p:cxnSp>
          </p:grpSp>
          <p:sp>
            <p:nvSpPr>
              <p:cNvPr id="38" name="Hexagon 37"/>
              <p:cNvSpPr/>
              <p:nvPr/>
            </p:nvSpPr>
            <p:spPr>
              <a:xfrm rot="5400000">
                <a:off x="1143573" y="801127"/>
                <a:ext cx="868099" cy="7483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070995" y="1237257"/>
              <a:ext cx="2579552" cy="2125578"/>
              <a:chOff x="6332960" y="741258"/>
              <a:chExt cx="2579552" cy="2125578"/>
            </a:xfrm>
          </p:grpSpPr>
          <p:sp>
            <p:nvSpPr>
              <p:cNvPr id="35" name="Rectangle 34"/>
              <p:cNvSpPr/>
              <p:nvPr/>
            </p:nvSpPr>
            <p:spPr>
              <a:xfrm>
                <a:off x="6332960" y="1620341"/>
                <a:ext cx="2579552" cy="1246495"/>
              </a:xfrm>
              <a:prstGeom prst="rect">
                <a:avLst/>
              </a:prstGeom>
            </p:spPr>
            <p:txBody>
              <a:bodyPr wrap="none">
                <a:spAutoFit/>
              </a:bodyPr>
              <a:lstStyle/>
              <a:p>
                <a:pPr algn="ctr">
                  <a:lnSpc>
                    <a:spcPct val="150000"/>
                  </a:lnSpc>
                </a:pPr>
                <a:r>
                  <a:rPr lang="en-US" sz="2000" b="1">
                    <a:solidFill>
                      <a:srgbClr val="747875"/>
                    </a:solidFill>
                    <a:latin typeface="Century Gothic" charset="0"/>
                    <a:ea typeface="Century Gothic" charset="0"/>
                    <a:cs typeface="Century Gothic" charset="0"/>
                  </a:rPr>
                  <a:t>MUSCLE PROTEIN</a:t>
                </a:r>
                <a:endParaRPr lang="en-US" sz="2000" b="1" i="1">
                  <a:latin typeface="Century Gothic" charset="0"/>
                  <a:ea typeface="Century Gothic" charset="0"/>
                  <a:cs typeface="Century Gothic" charset="0"/>
                </a:endParaRPr>
              </a:p>
              <a:p>
                <a:pPr algn="ctr">
                  <a:lnSpc>
                    <a:spcPct val="150000"/>
                  </a:lnSpc>
                </a:pPr>
                <a:r>
                  <a:rPr lang="en-US" sz="3000" b="1" i="1">
                    <a:latin typeface="Century Gothic" charset="0"/>
                    <a:ea typeface="Century Gothic" charset="0"/>
                    <a:cs typeface="Century Gothic" charset="0"/>
                  </a:rPr>
                  <a:t>BREAKDOWN</a:t>
                </a:r>
                <a:endParaRPr lang="en-US" sz="2400" b="1" i="1">
                  <a:latin typeface="Century Gothic" charset="0"/>
                  <a:ea typeface="Century Gothic" charset="0"/>
                  <a:cs typeface="Century Gothic" charset="0"/>
                </a:endParaRPr>
              </a:p>
            </p:txBody>
          </p:sp>
          <p:cxnSp>
            <p:nvCxnSpPr>
              <p:cNvPr id="37" name="Straight Connector 36"/>
              <p:cNvCxnSpPr/>
              <p:nvPr/>
            </p:nvCxnSpPr>
            <p:spPr>
              <a:xfrm>
                <a:off x="7159961" y="2177953"/>
                <a:ext cx="925551" cy="0"/>
              </a:xfrm>
              <a:prstGeom prst="line">
                <a:avLst/>
              </a:prstGeom>
              <a:ln w="28575">
                <a:solidFill>
                  <a:srgbClr val="508436"/>
                </a:solidFill>
              </a:ln>
              <a:effectLst/>
            </p:spPr>
            <p:style>
              <a:lnRef idx="1">
                <a:schemeClr val="accent1"/>
              </a:lnRef>
              <a:fillRef idx="0">
                <a:schemeClr val="accent1"/>
              </a:fillRef>
              <a:effectRef idx="0">
                <a:schemeClr val="accent1"/>
              </a:effectRef>
              <a:fontRef idx="minor">
                <a:schemeClr val="tx1"/>
              </a:fontRef>
            </p:style>
          </p:cxnSp>
          <p:sp>
            <p:nvSpPr>
              <p:cNvPr id="40" name="Hexagon 39"/>
              <p:cNvSpPr/>
              <p:nvPr/>
            </p:nvSpPr>
            <p:spPr>
              <a:xfrm rot="5400000">
                <a:off x="7188687" y="801127"/>
                <a:ext cx="868099" cy="7483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448006" y="1149517"/>
              <a:ext cx="2255210" cy="2255209"/>
              <a:chOff x="3239520" y="707256"/>
              <a:chExt cx="2672182" cy="2672182"/>
            </a:xfrm>
          </p:grpSpPr>
          <p:grpSp>
            <p:nvGrpSpPr>
              <p:cNvPr id="10" name="Group 9"/>
              <p:cNvGrpSpPr/>
              <p:nvPr/>
            </p:nvGrpSpPr>
            <p:grpSpPr>
              <a:xfrm>
                <a:off x="3239520" y="707256"/>
                <a:ext cx="2672182" cy="2672182"/>
                <a:chOff x="3088524" y="556260"/>
                <a:chExt cx="2974173" cy="2974173"/>
              </a:xfrm>
            </p:grpSpPr>
            <p:sp>
              <p:nvSpPr>
                <p:cNvPr id="5" name="Oval 4"/>
                <p:cNvSpPr/>
                <p:nvPr/>
              </p:nvSpPr>
              <p:spPr>
                <a:xfrm>
                  <a:off x="3088524" y="556260"/>
                  <a:ext cx="2974173" cy="2974173"/>
                </a:xfrm>
                <a:prstGeom prst="ellipse">
                  <a:avLst/>
                </a:prstGeom>
                <a:no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iangle 7"/>
                <p:cNvSpPr/>
                <p:nvPr/>
              </p:nvSpPr>
              <p:spPr>
                <a:xfrm rot="8076389">
                  <a:off x="5551933" y="926064"/>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p:cNvSpPr/>
                <p:nvPr/>
              </p:nvSpPr>
              <p:spPr>
                <a:xfrm rot="13163285">
                  <a:off x="5598387" y="2904525"/>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p:cNvSpPr/>
                <p:nvPr/>
              </p:nvSpPr>
              <p:spPr>
                <a:xfrm rot="2700000" flipH="1">
                  <a:off x="3381126" y="926064"/>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p:cNvSpPr/>
                <p:nvPr/>
              </p:nvSpPr>
              <p:spPr>
                <a:xfrm rot="18900000" flipH="1">
                  <a:off x="3350322" y="2904525"/>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900297" y="1245928"/>
                <a:ext cx="1350628" cy="1566728"/>
                <a:chOff x="4062823" y="1434458"/>
                <a:chExt cx="1025576" cy="1189668"/>
              </a:xfrm>
            </p:grpSpPr>
            <p:sp>
              <p:nvSpPr>
                <p:cNvPr id="6" name="Hexagon 5"/>
                <p:cNvSpPr/>
                <p:nvPr/>
              </p:nvSpPr>
              <p:spPr>
                <a:xfrm rot="5400000">
                  <a:off x="3980777" y="1516504"/>
                  <a:ext cx="1189668" cy="1025576"/>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5119" y="1736111"/>
                  <a:ext cx="604740" cy="604740"/>
                </a:xfrm>
                <a:prstGeom prst="rect">
                  <a:avLst/>
                </a:prstGeom>
              </p:spPr>
            </p:pic>
          </p:grpSp>
        </p:grpSp>
        <p:grpSp>
          <p:nvGrpSpPr>
            <p:cNvPr id="106" name="Group 105"/>
            <p:cNvGrpSpPr/>
            <p:nvPr/>
          </p:nvGrpSpPr>
          <p:grpSpPr>
            <a:xfrm>
              <a:off x="2900469" y="4084930"/>
              <a:ext cx="3374921" cy="594088"/>
              <a:chOff x="2998637" y="4151958"/>
              <a:chExt cx="3374921" cy="594088"/>
            </a:xfrm>
          </p:grpSpPr>
          <p:sp>
            <p:nvSpPr>
              <p:cNvPr id="63" name="Rectangle 62"/>
              <p:cNvSpPr/>
              <p:nvPr/>
            </p:nvSpPr>
            <p:spPr>
              <a:xfrm>
                <a:off x="4020908" y="4315159"/>
                <a:ext cx="1317990" cy="430887"/>
              </a:xfrm>
              <a:prstGeom prst="rect">
                <a:avLst/>
              </a:prstGeom>
            </p:spPr>
            <p:txBody>
              <a:bodyPr wrap="none">
                <a:spAutoFit/>
              </a:bodyPr>
              <a:lstStyle/>
              <a:p>
                <a:r>
                  <a:rPr lang="en-US" sz="1200" b="1">
                    <a:solidFill>
                      <a:srgbClr val="000000"/>
                    </a:solidFill>
                    <a:latin typeface="Century Gothic" charset="0"/>
                    <a:ea typeface="Century Gothic" charset="0"/>
                    <a:cs typeface="Century Gothic" charset="0"/>
                  </a:rPr>
                  <a:t> AMINO ACIDS </a:t>
                </a:r>
              </a:p>
              <a:p>
                <a:r>
                  <a:rPr lang="en-US" sz="1000" b="1" i="1">
                    <a:solidFill>
                      <a:srgbClr val="747875"/>
                    </a:solidFill>
                    <a:latin typeface="Century Gothic" charset="0"/>
                    <a:ea typeface="Century Gothic" charset="0"/>
                    <a:cs typeface="Century Gothic" charset="0"/>
                  </a:rPr>
                  <a:t>(DIETARY PROTEIN)</a:t>
                </a:r>
              </a:p>
            </p:txBody>
          </p:sp>
          <p:cxnSp>
            <p:nvCxnSpPr>
              <p:cNvPr id="90" name="Straight Connector 89"/>
              <p:cNvCxnSpPr/>
              <p:nvPr/>
            </p:nvCxnSpPr>
            <p:spPr>
              <a:xfrm>
                <a:off x="2998637" y="4151958"/>
                <a:ext cx="3374921" cy="0"/>
              </a:xfrm>
              <a:prstGeom prst="line">
                <a:avLst/>
              </a:prstGeom>
              <a:ln w="28575">
                <a:solidFill>
                  <a:srgbClr val="508436"/>
                </a:solidFill>
              </a:ln>
              <a:effectLst/>
            </p:spPr>
            <p:style>
              <a:lnRef idx="1">
                <a:schemeClr val="accent1"/>
              </a:lnRef>
              <a:fillRef idx="0">
                <a:schemeClr val="accent1"/>
              </a:fillRef>
              <a:effectRef idx="0">
                <a:schemeClr val="accent1"/>
              </a:effectRef>
              <a:fontRef idx="minor">
                <a:schemeClr val="tx1"/>
              </a:fontRef>
            </p:style>
          </p:cxnSp>
        </p:grpSp>
      </p:grpSp>
      <p:pic>
        <p:nvPicPr>
          <p:cNvPr id="116" name="Picture 115"/>
          <p:cNvPicPr>
            <a:picLocks noChangeAspect="1"/>
          </p:cNvPicPr>
          <p:nvPr/>
        </p:nvPicPr>
        <p:blipFill rotWithShape="1">
          <a:blip r:embed="rId5">
            <a:extLst>
              <a:ext uri="{28A0092B-C50C-407E-A947-70E740481C1C}">
                <a14:useLocalDpi xmlns:a14="http://schemas.microsoft.com/office/drawing/2010/main" val="0"/>
              </a:ext>
            </a:extLst>
          </a:blip>
          <a:srcRect l="49781" r="287"/>
          <a:stretch/>
        </p:blipFill>
        <p:spPr>
          <a:xfrm>
            <a:off x="7228424" y="1214082"/>
            <a:ext cx="245840" cy="512962"/>
          </a:xfrm>
          <a:prstGeom prst="rect">
            <a:avLst/>
          </a:prstGeom>
        </p:spPr>
      </p:pic>
      <p:grpSp>
        <p:nvGrpSpPr>
          <p:cNvPr id="156" name="Group 155"/>
          <p:cNvGrpSpPr/>
          <p:nvPr/>
        </p:nvGrpSpPr>
        <p:grpSpPr>
          <a:xfrm>
            <a:off x="835796" y="1886065"/>
            <a:ext cx="2239716" cy="1246495"/>
            <a:chOff x="754144" y="1620341"/>
            <a:chExt cx="2239716" cy="1246495"/>
          </a:xfrm>
        </p:grpSpPr>
        <p:sp>
          <p:nvSpPr>
            <p:cNvPr id="158" name="Rectangle 157"/>
            <p:cNvSpPr/>
            <p:nvPr/>
          </p:nvSpPr>
          <p:spPr>
            <a:xfrm>
              <a:off x="754144" y="1620341"/>
              <a:ext cx="2239716" cy="1246495"/>
            </a:xfrm>
            <a:prstGeom prst="rect">
              <a:avLst/>
            </a:prstGeom>
          </p:spPr>
          <p:txBody>
            <a:bodyPr wrap="none">
              <a:spAutoFit/>
            </a:bodyPr>
            <a:lstStyle/>
            <a:p>
              <a:pPr algn="ctr">
                <a:lnSpc>
                  <a:spcPct val="150000"/>
                </a:lnSpc>
              </a:pPr>
              <a:r>
                <a:rPr lang="en-US" sz="2000" b="1">
                  <a:solidFill>
                    <a:srgbClr val="747875"/>
                  </a:solidFill>
                  <a:latin typeface="Century Gothic" charset="0"/>
                  <a:ea typeface="Century Gothic" charset="0"/>
                  <a:cs typeface="Century Gothic" charset="0"/>
                </a:rPr>
                <a:t>MUSCLE PROTEIN</a:t>
              </a:r>
              <a:endParaRPr lang="en-US" sz="2000" b="1" i="1">
                <a:latin typeface="Century Gothic" charset="0"/>
                <a:ea typeface="Century Gothic" charset="0"/>
                <a:cs typeface="Century Gothic" charset="0"/>
              </a:endParaRPr>
            </a:p>
            <a:p>
              <a:pPr algn="ctr">
                <a:lnSpc>
                  <a:spcPct val="150000"/>
                </a:lnSpc>
              </a:pPr>
              <a:r>
                <a:rPr lang="en-US" sz="3000" b="1" i="1">
                  <a:latin typeface="Century Gothic" charset="0"/>
                  <a:ea typeface="Century Gothic" charset="0"/>
                  <a:cs typeface="Century Gothic" charset="0"/>
                </a:rPr>
                <a:t>SYNTHESIS</a:t>
              </a:r>
              <a:endParaRPr lang="en-US" sz="3000" b="1">
                <a:solidFill>
                  <a:srgbClr val="747875"/>
                </a:solidFill>
                <a:latin typeface="Century Gothic" charset="0"/>
                <a:ea typeface="Century Gothic" charset="0"/>
                <a:cs typeface="Century Gothic" charset="0"/>
              </a:endParaRPr>
            </a:p>
          </p:txBody>
        </p:sp>
        <p:cxnSp>
          <p:nvCxnSpPr>
            <p:cNvPr id="159" name="Straight Connector 158"/>
            <p:cNvCxnSpPr/>
            <p:nvPr/>
          </p:nvCxnSpPr>
          <p:spPr>
            <a:xfrm>
              <a:off x="1380823" y="2177953"/>
              <a:ext cx="925551" cy="0"/>
            </a:xfrm>
            <a:prstGeom prst="line">
              <a:avLst/>
            </a:prstGeom>
            <a:ln w="28575">
              <a:solidFill>
                <a:srgbClr val="508436"/>
              </a:solidFill>
            </a:ln>
            <a:effectLst/>
          </p:spPr>
          <p:style>
            <a:lnRef idx="1">
              <a:schemeClr val="accent1"/>
            </a:lnRef>
            <a:fillRef idx="0">
              <a:schemeClr val="accent1"/>
            </a:fillRef>
            <a:effectRef idx="0">
              <a:schemeClr val="accent1"/>
            </a:effectRef>
            <a:fontRef idx="minor">
              <a:schemeClr val="tx1"/>
            </a:fontRef>
          </p:style>
        </p:cxnSp>
      </p:grpSp>
      <p:sp>
        <p:nvSpPr>
          <p:cNvPr id="157" name="Hexagon 156"/>
          <p:cNvSpPr/>
          <p:nvPr/>
        </p:nvSpPr>
        <p:spPr>
          <a:xfrm rot="5400000">
            <a:off x="1521605" y="1077834"/>
            <a:ext cx="868099" cy="7483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6070995" y="1891556"/>
            <a:ext cx="2579552" cy="1246495"/>
          </a:xfrm>
          <a:prstGeom prst="rect">
            <a:avLst/>
          </a:prstGeom>
        </p:spPr>
        <p:txBody>
          <a:bodyPr wrap="none">
            <a:spAutoFit/>
          </a:bodyPr>
          <a:lstStyle/>
          <a:p>
            <a:pPr algn="ctr">
              <a:lnSpc>
                <a:spcPct val="150000"/>
              </a:lnSpc>
            </a:pPr>
            <a:r>
              <a:rPr lang="en-US" sz="2000" b="1">
                <a:solidFill>
                  <a:srgbClr val="747875"/>
                </a:solidFill>
                <a:latin typeface="Century Gothic" charset="0"/>
                <a:ea typeface="Century Gothic" charset="0"/>
                <a:cs typeface="Century Gothic" charset="0"/>
              </a:rPr>
              <a:t>MUSCLE PROTEIN</a:t>
            </a:r>
            <a:endParaRPr lang="en-US" sz="2000" b="1" i="1">
              <a:latin typeface="Century Gothic" charset="0"/>
              <a:ea typeface="Century Gothic" charset="0"/>
              <a:cs typeface="Century Gothic" charset="0"/>
            </a:endParaRPr>
          </a:p>
          <a:p>
            <a:pPr algn="ctr">
              <a:lnSpc>
                <a:spcPct val="150000"/>
              </a:lnSpc>
            </a:pPr>
            <a:r>
              <a:rPr lang="en-US" sz="3000" b="1" i="1">
                <a:latin typeface="Century Gothic" charset="0"/>
                <a:ea typeface="Century Gothic" charset="0"/>
                <a:cs typeface="Century Gothic" charset="0"/>
              </a:rPr>
              <a:t>BREAKDOWN</a:t>
            </a:r>
            <a:endParaRPr lang="en-US" sz="2400" b="1" i="1">
              <a:latin typeface="Century Gothic" charset="0"/>
              <a:ea typeface="Century Gothic" charset="0"/>
              <a:cs typeface="Century Gothic" charset="0"/>
            </a:endParaRPr>
          </a:p>
        </p:txBody>
      </p:sp>
      <p:cxnSp>
        <p:nvCxnSpPr>
          <p:cNvPr id="154" name="Straight Connector 153"/>
          <p:cNvCxnSpPr/>
          <p:nvPr/>
        </p:nvCxnSpPr>
        <p:spPr>
          <a:xfrm>
            <a:off x="6897996" y="2449168"/>
            <a:ext cx="925551" cy="0"/>
          </a:xfrm>
          <a:prstGeom prst="line">
            <a:avLst/>
          </a:prstGeom>
          <a:ln w="28575">
            <a:solidFill>
              <a:srgbClr val="508436"/>
            </a:solidFill>
          </a:ln>
          <a:effectLst/>
        </p:spPr>
        <p:style>
          <a:lnRef idx="1">
            <a:schemeClr val="accent1"/>
          </a:lnRef>
          <a:fillRef idx="0">
            <a:schemeClr val="accent1"/>
          </a:fillRef>
          <a:effectRef idx="0">
            <a:schemeClr val="accent1"/>
          </a:effectRef>
          <a:fontRef idx="minor">
            <a:schemeClr val="tx1"/>
          </a:fontRef>
        </p:style>
      </p:cxnSp>
      <p:sp>
        <p:nvSpPr>
          <p:cNvPr id="155" name="Hexagon 154"/>
          <p:cNvSpPr/>
          <p:nvPr/>
        </p:nvSpPr>
        <p:spPr>
          <a:xfrm rot="5400000">
            <a:off x="6926722" y="1072342"/>
            <a:ext cx="868099" cy="748361"/>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7" name="Group 136"/>
          <p:cNvGrpSpPr/>
          <p:nvPr/>
        </p:nvGrpSpPr>
        <p:grpSpPr>
          <a:xfrm>
            <a:off x="3448006" y="924734"/>
            <a:ext cx="2255210" cy="2255209"/>
            <a:chOff x="3239520" y="707256"/>
            <a:chExt cx="2672182" cy="2672182"/>
          </a:xfrm>
        </p:grpSpPr>
        <p:grpSp>
          <p:nvGrpSpPr>
            <p:cNvPr id="144" name="Group 143"/>
            <p:cNvGrpSpPr/>
            <p:nvPr/>
          </p:nvGrpSpPr>
          <p:grpSpPr>
            <a:xfrm>
              <a:off x="3239520" y="707256"/>
              <a:ext cx="2672182" cy="2672182"/>
              <a:chOff x="3088524" y="556260"/>
              <a:chExt cx="2974173" cy="2974173"/>
            </a:xfrm>
          </p:grpSpPr>
          <p:sp>
            <p:nvSpPr>
              <p:cNvPr id="148" name="Oval 147"/>
              <p:cNvSpPr/>
              <p:nvPr/>
            </p:nvSpPr>
            <p:spPr>
              <a:xfrm>
                <a:off x="3088524" y="556260"/>
                <a:ext cx="2974173" cy="2974173"/>
              </a:xfrm>
              <a:prstGeom prst="ellipse">
                <a:avLst/>
              </a:prstGeom>
              <a:no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riangle 148"/>
              <p:cNvSpPr/>
              <p:nvPr/>
            </p:nvSpPr>
            <p:spPr>
              <a:xfrm rot="8076389">
                <a:off x="5551933" y="926064"/>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riangle 149"/>
              <p:cNvSpPr/>
              <p:nvPr/>
            </p:nvSpPr>
            <p:spPr>
              <a:xfrm rot="13163285">
                <a:off x="5598387" y="2904525"/>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riangle 150"/>
              <p:cNvSpPr/>
              <p:nvPr/>
            </p:nvSpPr>
            <p:spPr>
              <a:xfrm rot="2700000" flipH="1">
                <a:off x="3381126" y="926064"/>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Triangle 151"/>
              <p:cNvSpPr/>
              <p:nvPr/>
            </p:nvSpPr>
            <p:spPr>
              <a:xfrm rot="18900000" flipH="1">
                <a:off x="3350322" y="2904525"/>
                <a:ext cx="214121" cy="184587"/>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3900297" y="1245928"/>
              <a:ext cx="1350628" cy="1566728"/>
              <a:chOff x="4062823" y="1434458"/>
              <a:chExt cx="1025576" cy="1189668"/>
            </a:xfrm>
          </p:grpSpPr>
          <p:sp>
            <p:nvSpPr>
              <p:cNvPr id="146" name="Hexagon 145"/>
              <p:cNvSpPr/>
              <p:nvPr/>
            </p:nvSpPr>
            <p:spPr>
              <a:xfrm rot="5400000">
                <a:off x="3980777" y="1516504"/>
                <a:ext cx="1189668" cy="1025576"/>
              </a:xfrm>
              <a:prstGeom prst="hexagon">
                <a:avLst/>
              </a:prstGeom>
              <a:solidFill>
                <a:srgbClr val="69AC4A"/>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7" name="Picture 1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5119" y="1736111"/>
                <a:ext cx="604740" cy="604740"/>
              </a:xfrm>
              <a:prstGeom prst="rect">
                <a:avLst/>
              </a:prstGeom>
            </p:spPr>
          </p:pic>
        </p:grpSp>
      </p:grpSp>
      <p:grpSp>
        <p:nvGrpSpPr>
          <p:cNvPr id="123" name="Group 122"/>
          <p:cNvGrpSpPr/>
          <p:nvPr/>
        </p:nvGrpSpPr>
        <p:grpSpPr>
          <a:xfrm>
            <a:off x="2900469" y="3372864"/>
            <a:ext cx="3374921" cy="487282"/>
            <a:chOff x="2998637" y="3664676"/>
            <a:chExt cx="3374921" cy="487282"/>
          </a:xfrm>
        </p:grpSpPr>
        <p:sp>
          <p:nvSpPr>
            <p:cNvPr id="133" name="Rectangle 132"/>
            <p:cNvSpPr/>
            <p:nvPr/>
          </p:nvSpPr>
          <p:spPr>
            <a:xfrm>
              <a:off x="3881316" y="3664676"/>
              <a:ext cx="1579579" cy="338554"/>
            </a:xfrm>
            <a:prstGeom prst="rect">
              <a:avLst/>
            </a:prstGeom>
          </p:spPr>
          <p:txBody>
            <a:bodyPr wrap="none">
              <a:spAutoFit/>
            </a:bodyPr>
            <a:lstStyle/>
            <a:p>
              <a:pPr algn="r"/>
              <a:r>
                <a:rPr lang="en-US" sz="1600" b="1">
                  <a:solidFill>
                    <a:srgbClr val="000000"/>
                  </a:solidFill>
                  <a:latin typeface="Century Gothic" charset="0"/>
                  <a:ea typeface="Century Gothic" charset="0"/>
                  <a:cs typeface="Century Gothic" charset="0"/>
                </a:rPr>
                <a:t>AMINO ACIDS </a:t>
              </a:r>
            </a:p>
          </p:txBody>
        </p:sp>
        <p:cxnSp>
          <p:nvCxnSpPr>
            <p:cNvPr id="129" name="Straight Connector 128"/>
            <p:cNvCxnSpPr/>
            <p:nvPr/>
          </p:nvCxnSpPr>
          <p:spPr>
            <a:xfrm>
              <a:off x="2998637" y="4151958"/>
              <a:ext cx="3374921" cy="0"/>
            </a:xfrm>
            <a:prstGeom prst="line">
              <a:avLst/>
            </a:prstGeom>
            <a:ln w="28575">
              <a:solidFill>
                <a:srgbClr val="BE0000"/>
              </a:solidFill>
            </a:ln>
            <a:effectLst/>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6364782" y="3696636"/>
            <a:ext cx="1809236" cy="338554"/>
            <a:chOff x="3582860" y="3697131"/>
            <a:chExt cx="1809236" cy="338554"/>
          </a:xfrm>
        </p:grpSpPr>
        <p:sp>
          <p:nvSpPr>
            <p:cNvPr id="125" name="Rectangle 124"/>
            <p:cNvSpPr/>
            <p:nvPr/>
          </p:nvSpPr>
          <p:spPr>
            <a:xfrm>
              <a:off x="3751903" y="3697131"/>
              <a:ext cx="1640193" cy="338554"/>
            </a:xfrm>
            <a:prstGeom prst="rect">
              <a:avLst/>
            </a:prstGeom>
          </p:spPr>
          <p:txBody>
            <a:bodyPr wrap="none">
              <a:spAutoFit/>
            </a:bodyPr>
            <a:lstStyle/>
            <a:p>
              <a:pPr algn="ctr"/>
              <a:r>
                <a:rPr lang="en-US" sz="1600" b="1">
                  <a:solidFill>
                    <a:srgbClr val="C00000"/>
                  </a:solidFill>
                  <a:latin typeface="Century Gothic" charset="0"/>
                  <a:ea typeface="Century Gothic" charset="0"/>
                  <a:cs typeface="Century Gothic" charset="0"/>
                </a:rPr>
                <a:t>BLOODSTREAM</a:t>
              </a:r>
            </a:p>
          </p:txBody>
        </p:sp>
        <p:pic>
          <p:nvPicPr>
            <p:cNvPr id="126" name="Picture 125"/>
            <p:cNvPicPr>
              <a:picLocks noChangeAspect="1"/>
            </p:cNvPicPr>
            <p:nvPr/>
          </p:nvPicPr>
          <p:blipFill rotWithShape="1">
            <a:blip r:embed="rId6">
              <a:extLst>
                <a:ext uri="{28A0092B-C50C-407E-A947-70E740481C1C}">
                  <a14:useLocalDpi xmlns:a14="http://schemas.microsoft.com/office/drawing/2010/main" val="0"/>
                </a:ext>
              </a:extLst>
            </a:blip>
            <a:srcRect r="58393"/>
            <a:stretch/>
          </p:blipFill>
          <p:spPr>
            <a:xfrm>
              <a:off x="3582860" y="3715276"/>
              <a:ext cx="211576" cy="306604"/>
            </a:xfrm>
            <a:prstGeom prst="rect">
              <a:avLst/>
            </a:prstGeom>
          </p:spPr>
        </p:pic>
      </p:grpSp>
      <p:pic>
        <p:nvPicPr>
          <p:cNvPr id="160" name="Picture 159"/>
          <p:cNvPicPr>
            <a:picLocks noChangeAspect="1"/>
          </p:cNvPicPr>
          <p:nvPr/>
        </p:nvPicPr>
        <p:blipFill rotWithShape="1">
          <a:blip r:embed="rId5">
            <a:extLst>
              <a:ext uri="{28A0092B-C50C-407E-A947-70E740481C1C}">
                <a14:useLocalDpi xmlns:a14="http://schemas.microsoft.com/office/drawing/2010/main" val="0"/>
              </a:ext>
            </a:extLst>
          </a:blip>
          <a:srcRect r="50068"/>
          <a:stretch/>
        </p:blipFill>
        <p:spPr>
          <a:xfrm>
            <a:off x="1851588" y="1214387"/>
            <a:ext cx="245840" cy="512962"/>
          </a:xfrm>
          <a:prstGeom prst="rect">
            <a:avLst/>
          </a:prstGeom>
        </p:spPr>
      </p:pic>
      <p:sp>
        <p:nvSpPr>
          <p:cNvPr id="87" name="Triangle 150"/>
          <p:cNvSpPr/>
          <p:nvPr/>
        </p:nvSpPr>
        <p:spPr>
          <a:xfrm rot="5637985" flipH="1">
            <a:off x="4494317" y="849543"/>
            <a:ext cx="162360" cy="139966"/>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riangle 149"/>
          <p:cNvSpPr/>
          <p:nvPr/>
        </p:nvSpPr>
        <p:spPr>
          <a:xfrm rot="16200000">
            <a:off x="4498129" y="3101155"/>
            <a:ext cx="162360" cy="139966"/>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riangle 149"/>
          <p:cNvSpPr/>
          <p:nvPr/>
        </p:nvSpPr>
        <p:spPr>
          <a:xfrm rot="10800000">
            <a:off x="4506750" y="3880990"/>
            <a:ext cx="162360" cy="139966"/>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riangle 149"/>
          <p:cNvSpPr/>
          <p:nvPr/>
        </p:nvSpPr>
        <p:spPr>
          <a:xfrm>
            <a:off x="4506749" y="3715873"/>
            <a:ext cx="162360" cy="139966"/>
          </a:xfrm>
          <a:prstGeom prst="triangle">
            <a:avLst/>
          </a:prstGeom>
          <a:solidFill>
            <a:srgbClr val="2D4F1E"/>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15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252"/>
          <p:cNvPicPr>
            <a:picLocks noChangeAspect="1"/>
          </p:cNvPicPr>
          <p:nvPr/>
        </p:nvPicPr>
        <p:blipFill rotWithShape="1">
          <a:blip r:embed="rId3" cstate="print">
            <a:extLst>
              <a:ext uri="{28A0092B-C50C-407E-A947-70E740481C1C}">
                <a14:useLocalDpi xmlns:a14="http://schemas.microsoft.com/office/drawing/2010/main"/>
              </a:ext>
            </a:extLst>
          </a:blip>
          <a:srcRect t="-23"/>
          <a:stretch/>
        </p:blipFill>
        <p:spPr>
          <a:xfrm>
            <a:off x="-1" y="35959"/>
            <a:ext cx="9150581" cy="5112113"/>
          </a:xfrm>
          <a:prstGeom prst="rect">
            <a:avLst/>
          </a:prstGeom>
        </p:spPr>
      </p:pic>
      <p:sp>
        <p:nvSpPr>
          <p:cNvPr id="70" name="Rectangle 69"/>
          <p:cNvSpPr/>
          <p:nvPr/>
        </p:nvSpPr>
        <p:spPr>
          <a:xfrm>
            <a:off x="-1" y="29645"/>
            <a:ext cx="9143259" cy="5132787"/>
          </a:xfrm>
          <a:prstGeom prst="rect">
            <a:avLst/>
          </a:pr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0" name="Straight Connector 79"/>
          <p:cNvCxnSpPr/>
          <p:nvPr/>
        </p:nvCxnSpPr>
        <p:spPr>
          <a:xfrm>
            <a:off x="0" y="5126567"/>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sp>
        <p:nvSpPr>
          <p:cNvPr id="83" name="Text Placeholder 8"/>
          <p:cNvSpPr>
            <a:spLocks noGrp="1"/>
          </p:cNvSpPr>
          <p:nvPr>
            <p:ph type="body" sz="quarter" idx="4294967295"/>
          </p:nvPr>
        </p:nvSpPr>
        <p:spPr>
          <a:xfrm>
            <a:off x="-105274" y="62253"/>
            <a:ext cx="9265918" cy="942975"/>
          </a:xfrm>
          <a:prstGeom prst="rect">
            <a:avLst/>
          </a:prstGeom>
        </p:spPr>
        <p:txBody>
          <a:bodyPr anchor="ctr"/>
          <a:lstStyle>
            <a:lvl1pPr marL="0" indent="0" algn="ctr">
              <a:buNone/>
              <a:defRPr sz="5000" b="1">
                <a:solidFill>
                  <a:srgbClr val="FFD00B"/>
                </a:solidFill>
                <a:effectLst>
                  <a:outerShdw blurRad="152400" sx="102000" sy="102000" algn="ctr" rotWithShape="0">
                    <a:prstClr val="black">
                      <a:alpha val="72000"/>
                    </a:prstClr>
                  </a:outerShdw>
                </a:effectLst>
                <a:latin typeface="Century Gothic" charset="0"/>
                <a:ea typeface="Century Gothic" charset="0"/>
                <a:cs typeface="Century Gothic" charset="0"/>
              </a:defRPr>
            </a:lvl1pPr>
            <a:lvl2pPr marL="342900" indent="0">
              <a:buNone/>
              <a:defRPr b="1">
                <a:solidFill>
                  <a:schemeClr val="bg1"/>
                </a:solidFill>
                <a:latin typeface="Century Gothic" charset="0"/>
                <a:ea typeface="Century Gothic" charset="0"/>
                <a:cs typeface="Century Gothic" charset="0"/>
              </a:defRPr>
            </a:lvl2pPr>
            <a:lvl3pPr marL="685800" indent="0">
              <a:buNone/>
              <a:defRPr b="1">
                <a:solidFill>
                  <a:schemeClr val="bg1"/>
                </a:solidFill>
                <a:latin typeface="Century Gothic" charset="0"/>
                <a:ea typeface="Century Gothic" charset="0"/>
                <a:cs typeface="Century Gothic" charset="0"/>
              </a:defRPr>
            </a:lvl3pPr>
            <a:lvl4pPr marL="1028700" indent="0">
              <a:buNone/>
              <a:defRPr b="1">
                <a:solidFill>
                  <a:schemeClr val="bg1"/>
                </a:solidFill>
                <a:latin typeface="Century Gothic" charset="0"/>
                <a:ea typeface="Century Gothic" charset="0"/>
                <a:cs typeface="Century Gothic" charset="0"/>
              </a:defRPr>
            </a:lvl4pPr>
            <a:lvl5pPr marL="1371600" indent="0">
              <a:buNone/>
              <a:defRPr b="1">
                <a:solidFill>
                  <a:schemeClr val="bg1"/>
                </a:solidFill>
                <a:latin typeface="Century Gothic" charset="0"/>
                <a:ea typeface="Century Gothic" charset="0"/>
                <a:cs typeface="Century Gothic" charset="0"/>
              </a:defRPr>
            </a:lvl5pPr>
          </a:lstStyle>
          <a:p>
            <a:pPr lvl="0"/>
            <a:r>
              <a:rPr lang="en-US" sz="3500"/>
              <a:t>CLASSES OF PROTEINS</a:t>
            </a:r>
          </a:p>
        </p:txBody>
      </p:sp>
      <p:cxnSp>
        <p:nvCxnSpPr>
          <p:cNvPr id="87" name="Straight Connector 86"/>
          <p:cNvCxnSpPr/>
          <p:nvPr/>
        </p:nvCxnSpPr>
        <p:spPr>
          <a:xfrm>
            <a:off x="-15012" y="20886"/>
            <a:ext cx="9158270" cy="0"/>
          </a:xfrm>
          <a:prstGeom prst="line">
            <a:avLst/>
          </a:prstGeom>
          <a:ln w="57150" cmpd="sng">
            <a:solidFill>
              <a:srgbClr val="68AD49"/>
            </a:solidFill>
          </a:ln>
          <a:effectLst/>
        </p:spPr>
        <p:style>
          <a:lnRef idx="2">
            <a:schemeClr val="accent1"/>
          </a:lnRef>
          <a:fillRef idx="0">
            <a:schemeClr val="accent1"/>
          </a:fillRef>
          <a:effectRef idx="1">
            <a:schemeClr val="accent1"/>
          </a:effectRef>
          <a:fontRef idx="minor">
            <a:schemeClr val="tx1"/>
          </a:fontRef>
        </p:style>
      </p:cxnSp>
      <p:grpSp>
        <p:nvGrpSpPr>
          <p:cNvPr id="243" name="Group 242"/>
          <p:cNvGrpSpPr/>
          <p:nvPr/>
        </p:nvGrpSpPr>
        <p:grpSpPr>
          <a:xfrm>
            <a:off x="647722" y="995671"/>
            <a:ext cx="7950156" cy="3892057"/>
            <a:chOff x="897388" y="1026511"/>
            <a:chExt cx="7950156" cy="3892057"/>
          </a:xfrm>
        </p:grpSpPr>
        <p:grpSp>
          <p:nvGrpSpPr>
            <p:cNvPr id="205" name="Group 204"/>
            <p:cNvGrpSpPr/>
            <p:nvPr/>
          </p:nvGrpSpPr>
          <p:grpSpPr>
            <a:xfrm>
              <a:off x="897388" y="1026511"/>
              <a:ext cx="1921389" cy="3892057"/>
              <a:chOff x="1932981" y="698177"/>
              <a:chExt cx="1921389" cy="3892057"/>
            </a:xfrm>
          </p:grpSpPr>
          <p:grpSp>
            <p:nvGrpSpPr>
              <p:cNvPr id="168" name="Group 167"/>
              <p:cNvGrpSpPr/>
              <p:nvPr/>
            </p:nvGrpSpPr>
            <p:grpSpPr>
              <a:xfrm>
                <a:off x="1932981" y="698177"/>
                <a:ext cx="1768859" cy="3892057"/>
                <a:chOff x="873283" y="1122844"/>
                <a:chExt cx="1768859" cy="3892057"/>
              </a:xfrm>
            </p:grpSpPr>
            <p:sp>
              <p:nvSpPr>
                <p:cNvPr id="122" name="Hexagon 121"/>
                <p:cNvSpPr/>
                <p:nvPr/>
              </p:nvSpPr>
              <p:spPr>
                <a:xfrm rot="5400000">
                  <a:off x="822674" y="1173453"/>
                  <a:ext cx="733832" cy="63261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1321898" y="1921747"/>
                  <a:ext cx="1320244" cy="3093154"/>
                </a:xfrm>
                <a:prstGeom prst="rect">
                  <a:avLst/>
                </a:prstGeom>
                <a:noFill/>
              </p:spPr>
              <p:txBody>
                <a:bodyPr wrap="square" rtlCol="0">
                  <a:spAutoFit/>
                </a:bodyPr>
                <a:lstStyle/>
                <a:p>
                  <a:pPr>
                    <a:lnSpc>
                      <a:spcPts val="2600"/>
                    </a:lnSpc>
                  </a:pPr>
                  <a:r>
                    <a:rPr lang="en-US" sz="1200" b="1">
                      <a:solidFill>
                        <a:schemeClr val="bg1"/>
                      </a:solidFill>
                      <a:latin typeface="Century Gothic" charset="0"/>
                      <a:ea typeface="Century Gothic" charset="0"/>
                      <a:cs typeface="Century Gothic" charset="0"/>
                    </a:rPr>
                    <a:t>Histidine</a:t>
                  </a:r>
                </a:p>
                <a:p>
                  <a:pPr>
                    <a:lnSpc>
                      <a:spcPts val="2600"/>
                    </a:lnSpc>
                  </a:pPr>
                  <a:r>
                    <a:rPr lang="en-US" sz="1200" b="1">
                      <a:solidFill>
                        <a:schemeClr val="bg1"/>
                      </a:solidFill>
                      <a:latin typeface="Century Gothic" charset="0"/>
                      <a:ea typeface="Century Gothic" charset="0"/>
                      <a:cs typeface="Century Gothic" charset="0"/>
                    </a:rPr>
                    <a:t>Isoleucine</a:t>
                  </a:r>
                </a:p>
                <a:p>
                  <a:pPr>
                    <a:lnSpc>
                      <a:spcPts val="2600"/>
                    </a:lnSpc>
                  </a:pPr>
                  <a:r>
                    <a:rPr lang="en-US" sz="1200" b="1" err="1">
                      <a:solidFill>
                        <a:schemeClr val="bg1"/>
                      </a:solidFill>
                      <a:latin typeface="Century Gothic" charset="0"/>
                      <a:ea typeface="Century Gothic" charset="0"/>
                      <a:cs typeface="Century Gothic" charset="0"/>
                    </a:rPr>
                    <a:t>Leucine</a:t>
                  </a:r>
                  <a:endParaRPr lang="en-US" sz="1200" b="1">
                    <a:solidFill>
                      <a:schemeClr val="bg1"/>
                    </a:solidFill>
                    <a:latin typeface="Century Gothic" charset="0"/>
                    <a:ea typeface="Century Gothic" charset="0"/>
                    <a:cs typeface="Century Gothic" charset="0"/>
                  </a:endParaRPr>
                </a:p>
                <a:p>
                  <a:pPr>
                    <a:lnSpc>
                      <a:spcPts val="2600"/>
                    </a:lnSpc>
                  </a:pPr>
                  <a:r>
                    <a:rPr lang="en-US" sz="1200" b="1">
                      <a:solidFill>
                        <a:schemeClr val="bg1"/>
                      </a:solidFill>
                      <a:latin typeface="Century Gothic" charset="0"/>
                      <a:ea typeface="Century Gothic" charset="0"/>
                      <a:cs typeface="Century Gothic" charset="0"/>
                    </a:rPr>
                    <a:t>Lysine</a:t>
                  </a:r>
                </a:p>
                <a:p>
                  <a:pPr>
                    <a:lnSpc>
                      <a:spcPts val="2600"/>
                    </a:lnSpc>
                  </a:pPr>
                  <a:r>
                    <a:rPr lang="en-US" sz="1200" b="1" err="1">
                      <a:solidFill>
                        <a:schemeClr val="bg1"/>
                      </a:solidFill>
                      <a:latin typeface="Century Gothic" charset="0"/>
                      <a:ea typeface="Century Gothic" charset="0"/>
                      <a:cs typeface="Century Gothic" charset="0"/>
                    </a:rPr>
                    <a:t>Methoinine</a:t>
                  </a:r>
                </a:p>
                <a:p>
                  <a:pPr>
                    <a:lnSpc>
                      <a:spcPts val="2600"/>
                    </a:lnSpc>
                  </a:pPr>
                  <a:r>
                    <a:rPr lang="en-US" sz="1200" b="1">
                      <a:solidFill>
                        <a:schemeClr val="bg1"/>
                      </a:solidFill>
                      <a:latin typeface="Century Gothic" charset="0"/>
                      <a:ea typeface="Century Gothic" charset="0"/>
                      <a:cs typeface="Century Gothic" charset="0"/>
                    </a:rPr>
                    <a:t>Phenylalanine</a:t>
                  </a:r>
                </a:p>
                <a:p>
                  <a:pPr>
                    <a:lnSpc>
                      <a:spcPts val="2600"/>
                    </a:lnSpc>
                  </a:pPr>
                  <a:r>
                    <a:rPr lang="en-US" sz="1200" b="1">
                      <a:solidFill>
                        <a:schemeClr val="bg1"/>
                      </a:solidFill>
                      <a:latin typeface="Century Gothic" charset="0"/>
                      <a:ea typeface="Century Gothic" charset="0"/>
                      <a:cs typeface="Century Gothic" charset="0"/>
                    </a:rPr>
                    <a:t>Threonine</a:t>
                  </a:r>
                </a:p>
                <a:p>
                  <a:pPr>
                    <a:lnSpc>
                      <a:spcPts val="2600"/>
                    </a:lnSpc>
                  </a:pPr>
                  <a:r>
                    <a:rPr lang="en-US" sz="1200" b="1">
                      <a:solidFill>
                        <a:schemeClr val="bg1"/>
                      </a:solidFill>
                      <a:latin typeface="Century Gothic" charset="0"/>
                      <a:ea typeface="Century Gothic" charset="0"/>
                      <a:cs typeface="Century Gothic" charset="0"/>
                    </a:rPr>
                    <a:t>Tryptophan</a:t>
                  </a:r>
                </a:p>
                <a:p>
                  <a:pPr>
                    <a:lnSpc>
                      <a:spcPts val="2600"/>
                    </a:lnSpc>
                  </a:pPr>
                  <a:r>
                    <a:rPr lang="en-US" sz="1200" b="1" err="1">
                      <a:solidFill>
                        <a:schemeClr val="bg1"/>
                      </a:solidFill>
                      <a:latin typeface="Century Gothic" charset="0"/>
                      <a:ea typeface="Century Gothic" charset="0"/>
                      <a:cs typeface="Century Gothic" charset="0"/>
                    </a:rPr>
                    <a:t>Valine</a:t>
                  </a:r>
                  <a:endParaRPr lang="en-US" sz="1200" b="1">
                    <a:solidFill>
                      <a:schemeClr val="bg1"/>
                    </a:solidFill>
                    <a:latin typeface="Century Gothic" charset="0"/>
                    <a:ea typeface="Century Gothic" charset="0"/>
                    <a:cs typeface="Century Gothic" charset="0"/>
                  </a:endParaRPr>
                </a:p>
              </p:txBody>
            </p:sp>
            <p:cxnSp>
              <p:nvCxnSpPr>
                <p:cNvPr id="130" name="Straight Connector 129"/>
                <p:cNvCxnSpPr>
                  <a:stCxn id="122" idx="0"/>
                  <a:endCxn id="165" idx="4"/>
                </p:cNvCxnSpPr>
                <p:nvPr/>
              </p:nvCxnSpPr>
              <p:spPr>
                <a:xfrm>
                  <a:off x="1189590" y="1856676"/>
                  <a:ext cx="2" cy="3063613"/>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40" name="Group 139"/>
                <p:cNvGrpSpPr/>
                <p:nvPr/>
              </p:nvGrpSpPr>
              <p:grpSpPr>
                <a:xfrm>
                  <a:off x="1090903" y="2388440"/>
                  <a:ext cx="197377" cy="197377"/>
                  <a:chOff x="542282" y="2560410"/>
                  <a:chExt cx="317878" cy="317878"/>
                </a:xfrm>
              </p:grpSpPr>
              <p:sp>
                <p:nvSpPr>
                  <p:cNvPr id="141" name="Oval 140"/>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43" name="Group 142"/>
                <p:cNvGrpSpPr/>
                <p:nvPr/>
              </p:nvGrpSpPr>
              <p:grpSpPr>
                <a:xfrm>
                  <a:off x="1090903" y="2039118"/>
                  <a:ext cx="197377" cy="197377"/>
                  <a:chOff x="542282" y="2560410"/>
                  <a:chExt cx="317878" cy="317878"/>
                </a:xfrm>
              </p:grpSpPr>
              <p:sp>
                <p:nvSpPr>
                  <p:cNvPr id="144" name="Oval 143"/>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46" name="Group 145"/>
                <p:cNvGrpSpPr/>
                <p:nvPr/>
              </p:nvGrpSpPr>
              <p:grpSpPr>
                <a:xfrm>
                  <a:off x="1090903" y="2718017"/>
                  <a:ext cx="197377" cy="197377"/>
                  <a:chOff x="542282" y="2560410"/>
                  <a:chExt cx="317878" cy="317878"/>
                </a:xfrm>
              </p:grpSpPr>
              <p:sp>
                <p:nvSpPr>
                  <p:cNvPr id="147" name="Oval 146"/>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49" name="Group 148"/>
                <p:cNvGrpSpPr/>
                <p:nvPr/>
              </p:nvGrpSpPr>
              <p:grpSpPr>
                <a:xfrm>
                  <a:off x="1090903" y="3045897"/>
                  <a:ext cx="197377" cy="197377"/>
                  <a:chOff x="542282" y="2560410"/>
                  <a:chExt cx="317878" cy="317878"/>
                </a:xfrm>
              </p:grpSpPr>
              <p:sp>
                <p:nvSpPr>
                  <p:cNvPr id="150" name="Oval 149"/>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Picture 1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52" name="Group 151"/>
                <p:cNvGrpSpPr/>
                <p:nvPr/>
              </p:nvGrpSpPr>
              <p:grpSpPr>
                <a:xfrm>
                  <a:off x="1090903" y="3392785"/>
                  <a:ext cx="197377" cy="197377"/>
                  <a:chOff x="542282" y="2560410"/>
                  <a:chExt cx="317878" cy="317878"/>
                </a:xfrm>
              </p:grpSpPr>
              <p:sp>
                <p:nvSpPr>
                  <p:cNvPr id="153" name="Oval 152"/>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55" name="Group 154"/>
                <p:cNvGrpSpPr/>
                <p:nvPr/>
              </p:nvGrpSpPr>
              <p:grpSpPr>
                <a:xfrm>
                  <a:off x="1090903" y="3729763"/>
                  <a:ext cx="197377" cy="197377"/>
                  <a:chOff x="542282" y="2560410"/>
                  <a:chExt cx="317878" cy="317878"/>
                </a:xfrm>
              </p:grpSpPr>
              <p:sp>
                <p:nvSpPr>
                  <p:cNvPr id="156" name="Oval 155"/>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1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58" name="Group 157"/>
                <p:cNvGrpSpPr/>
                <p:nvPr/>
              </p:nvGrpSpPr>
              <p:grpSpPr>
                <a:xfrm>
                  <a:off x="1090903" y="4043414"/>
                  <a:ext cx="197377" cy="197377"/>
                  <a:chOff x="542282" y="2560410"/>
                  <a:chExt cx="317878" cy="317878"/>
                </a:xfrm>
              </p:grpSpPr>
              <p:sp>
                <p:nvSpPr>
                  <p:cNvPr id="159" name="Oval 158"/>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1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61" name="Group 160"/>
                <p:cNvGrpSpPr/>
                <p:nvPr/>
              </p:nvGrpSpPr>
              <p:grpSpPr>
                <a:xfrm>
                  <a:off x="1090903" y="4370421"/>
                  <a:ext cx="197377" cy="197377"/>
                  <a:chOff x="542282" y="2560410"/>
                  <a:chExt cx="317878" cy="317878"/>
                </a:xfrm>
              </p:grpSpPr>
              <p:sp>
                <p:nvSpPr>
                  <p:cNvPr id="162" name="Oval 161"/>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1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64" name="Group 163"/>
                <p:cNvGrpSpPr/>
                <p:nvPr/>
              </p:nvGrpSpPr>
              <p:grpSpPr>
                <a:xfrm>
                  <a:off x="1090903" y="4722912"/>
                  <a:ext cx="197377" cy="197377"/>
                  <a:chOff x="542282" y="2560410"/>
                  <a:chExt cx="317878" cy="317878"/>
                </a:xfrm>
              </p:grpSpPr>
              <p:sp>
                <p:nvSpPr>
                  <p:cNvPr id="165" name="Oval 164"/>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1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sp>
            <p:nvSpPr>
              <p:cNvPr id="203" name="TextBox 202"/>
              <p:cNvSpPr txBox="1"/>
              <p:nvPr/>
            </p:nvSpPr>
            <p:spPr>
              <a:xfrm>
                <a:off x="2594877" y="909702"/>
                <a:ext cx="1259493" cy="323165"/>
              </a:xfrm>
              <a:prstGeom prst="rect">
                <a:avLst/>
              </a:prstGeom>
              <a:effectLst>
                <a:outerShdw blurRad="76200" dist="50800" dir="5400000" algn="ctr" rotWithShape="0">
                  <a:srgbClr val="000000">
                    <a:alpha val="20000"/>
                  </a:srgbClr>
                </a:outerShdw>
              </a:effectLst>
            </p:spPr>
            <p:txBody>
              <a:bodyPr wrap="square" rtlCol="0">
                <a:spAutoFit/>
              </a:bodyPr>
              <a:lstStyle/>
              <a:p>
                <a:r>
                  <a:rPr lang="en-US" sz="1500" b="1">
                    <a:solidFill>
                      <a:schemeClr val="bg1"/>
                    </a:solidFill>
                    <a:latin typeface="Century Gothic" charset="0"/>
                    <a:ea typeface="Century Gothic" charset="0"/>
                    <a:cs typeface="Century Gothic" charset="0"/>
                  </a:rPr>
                  <a:t>ESSENTIAL</a:t>
                </a:r>
              </a:p>
            </p:txBody>
          </p:sp>
        </p:grpSp>
        <p:grpSp>
          <p:nvGrpSpPr>
            <p:cNvPr id="240" name="Group 239"/>
            <p:cNvGrpSpPr/>
            <p:nvPr/>
          </p:nvGrpSpPr>
          <p:grpSpPr>
            <a:xfrm>
              <a:off x="3461611" y="1038086"/>
              <a:ext cx="2518092" cy="2215551"/>
              <a:chOff x="4328940" y="709752"/>
              <a:chExt cx="2518092" cy="2215551"/>
            </a:xfrm>
          </p:grpSpPr>
          <p:sp>
            <p:nvSpPr>
              <p:cNvPr id="126" name="TextBox 125"/>
              <p:cNvSpPr txBox="1"/>
              <p:nvPr/>
            </p:nvSpPr>
            <p:spPr>
              <a:xfrm>
                <a:off x="4749856" y="1499272"/>
                <a:ext cx="1602154" cy="1426031"/>
              </a:xfrm>
              <a:prstGeom prst="rect">
                <a:avLst/>
              </a:prstGeom>
              <a:noFill/>
            </p:spPr>
            <p:txBody>
              <a:bodyPr wrap="square" rtlCol="0">
                <a:spAutoFit/>
              </a:bodyPr>
              <a:lstStyle/>
              <a:p>
                <a:pPr>
                  <a:lnSpc>
                    <a:spcPts val="2600"/>
                  </a:lnSpc>
                </a:pPr>
                <a:r>
                  <a:rPr lang="en-US" sz="1200" b="1">
                    <a:solidFill>
                      <a:schemeClr val="bg1"/>
                    </a:solidFill>
                    <a:latin typeface="Century Gothic" charset="0"/>
                    <a:ea typeface="Century Gothic" charset="0"/>
                    <a:cs typeface="Century Gothic" charset="0"/>
                  </a:rPr>
                  <a:t>Arginine</a:t>
                </a:r>
              </a:p>
              <a:p>
                <a:pPr>
                  <a:lnSpc>
                    <a:spcPts val="2600"/>
                  </a:lnSpc>
                </a:pPr>
                <a:r>
                  <a:rPr lang="en-US" sz="1200" b="1">
                    <a:solidFill>
                      <a:schemeClr val="bg1"/>
                    </a:solidFill>
                    <a:latin typeface="Century Gothic" charset="0"/>
                    <a:ea typeface="Century Gothic" charset="0"/>
                    <a:cs typeface="Century Gothic" charset="0"/>
                  </a:rPr>
                  <a:t>Asparagine</a:t>
                </a:r>
              </a:p>
              <a:p>
                <a:pPr>
                  <a:lnSpc>
                    <a:spcPts val="2600"/>
                  </a:lnSpc>
                </a:pPr>
                <a:r>
                  <a:rPr lang="en-US" sz="1200" b="1">
                    <a:solidFill>
                      <a:schemeClr val="bg1"/>
                    </a:solidFill>
                    <a:latin typeface="Century Gothic" charset="0"/>
                    <a:ea typeface="Century Gothic" charset="0"/>
                    <a:cs typeface="Century Gothic" charset="0"/>
                  </a:rPr>
                  <a:t>Aspartic Acid</a:t>
                </a:r>
              </a:p>
              <a:p>
                <a:pPr>
                  <a:lnSpc>
                    <a:spcPts val="2600"/>
                  </a:lnSpc>
                </a:pPr>
                <a:r>
                  <a:rPr lang="en-US" sz="1200" b="1">
                    <a:solidFill>
                      <a:schemeClr val="bg1"/>
                    </a:solidFill>
                    <a:latin typeface="Century Gothic" charset="0"/>
                    <a:ea typeface="Century Gothic" charset="0"/>
                    <a:cs typeface="Century Gothic" charset="0"/>
                  </a:rPr>
                  <a:t>Glutamic Acid</a:t>
                </a:r>
              </a:p>
            </p:txBody>
          </p:sp>
          <p:sp>
            <p:nvSpPr>
              <p:cNvPr id="171" name="Hexagon 170"/>
              <p:cNvSpPr/>
              <p:nvPr/>
            </p:nvSpPr>
            <p:spPr>
              <a:xfrm rot="5400000">
                <a:off x="4278331" y="760361"/>
                <a:ext cx="733832" cy="63261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a:stCxn id="171" idx="0"/>
                <a:endCxn id="193" idx="4"/>
              </p:cNvCxnSpPr>
              <p:nvPr/>
            </p:nvCxnSpPr>
            <p:spPr>
              <a:xfrm>
                <a:off x="4645247" y="1443584"/>
                <a:ext cx="2" cy="138659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74" name="Group 173"/>
              <p:cNvGrpSpPr/>
              <p:nvPr/>
            </p:nvGrpSpPr>
            <p:grpSpPr>
              <a:xfrm>
                <a:off x="4546560" y="1975348"/>
                <a:ext cx="197377" cy="197377"/>
                <a:chOff x="542282" y="2560410"/>
                <a:chExt cx="317878" cy="317878"/>
              </a:xfrm>
            </p:grpSpPr>
            <p:sp>
              <p:nvSpPr>
                <p:cNvPr id="199" name="Oval 198"/>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0" name="Picture 19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75" name="Group 174"/>
              <p:cNvGrpSpPr/>
              <p:nvPr/>
            </p:nvGrpSpPr>
            <p:grpSpPr>
              <a:xfrm>
                <a:off x="4546560" y="1626026"/>
                <a:ext cx="197377" cy="197377"/>
                <a:chOff x="542282" y="2560410"/>
                <a:chExt cx="317878" cy="317878"/>
              </a:xfrm>
            </p:grpSpPr>
            <p:sp>
              <p:nvSpPr>
                <p:cNvPr id="197" name="Oval 196"/>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8" name="Picture 19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76" name="Group 175"/>
              <p:cNvGrpSpPr/>
              <p:nvPr/>
            </p:nvGrpSpPr>
            <p:grpSpPr>
              <a:xfrm>
                <a:off x="4546560" y="2304925"/>
                <a:ext cx="197377" cy="197377"/>
                <a:chOff x="542282" y="2560410"/>
                <a:chExt cx="317878" cy="317878"/>
              </a:xfrm>
            </p:grpSpPr>
            <p:sp>
              <p:nvSpPr>
                <p:cNvPr id="195" name="Oval 194"/>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19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177" name="Group 176"/>
              <p:cNvGrpSpPr/>
              <p:nvPr/>
            </p:nvGrpSpPr>
            <p:grpSpPr>
              <a:xfrm>
                <a:off x="4546560" y="2632805"/>
                <a:ext cx="197377" cy="197377"/>
                <a:chOff x="542282" y="2560410"/>
                <a:chExt cx="317878" cy="317878"/>
              </a:xfrm>
            </p:grpSpPr>
            <p:sp>
              <p:nvSpPr>
                <p:cNvPr id="193" name="Oval 192"/>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sp>
            <p:nvSpPr>
              <p:cNvPr id="204" name="TextBox 203"/>
              <p:cNvSpPr txBox="1"/>
              <p:nvPr/>
            </p:nvSpPr>
            <p:spPr>
              <a:xfrm>
                <a:off x="4961554" y="904325"/>
                <a:ext cx="1885478" cy="323165"/>
              </a:xfrm>
              <a:prstGeom prst="rect">
                <a:avLst/>
              </a:prstGeom>
              <a:effectLst>
                <a:outerShdw blurRad="76200" dist="50800" dir="5400000" algn="ctr" rotWithShape="0">
                  <a:srgbClr val="000000">
                    <a:alpha val="20000"/>
                  </a:srgbClr>
                </a:outerShdw>
              </a:effectLst>
            </p:spPr>
            <p:txBody>
              <a:bodyPr wrap="square" rtlCol="0">
                <a:spAutoFit/>
              </a:bodyPr>
              <a:lstStyle/>
              <a:p>
                <a:r>
                  <a:rPr lang="en-US" sz="1500" b="1">
                    <a:solidFill>
                      <a:schemeClr val="bg1"/>
                    </a:solidFill>
                    <a:latin typeface="Century Gothic" charset="0"/>
                    <a:ea typeface="Century Gothic" charset="0"/>
                    <a:cs typeface="Century Gothic" charset="0"/>
                  </a:rPr>
                  <a:t>NON-ESSENTIAL</a:t>
                </a:r>
              </a:p>
            </p:txBody>
          </p:sp>
        </p:grpSp>
        <p:grpSp>
          <p:nvGrpSpPr>
            <p:cNvPr id="242" name="Group 241"/>
            <p:cNvGrpSpPr/>
            <p:nvPr/>
          </p:nvGrpSpPr>
          <p:grpSpPr>
            <a:xfrm>
              <a:off x="6380492" y="1026511"/>
              <a:ext cx="2467052" cy="3559616"/>
              <a:chOff x="6629412" y="698177"/>
              <a:chExt cx="2467052" cy="3559616"/>
            </a:xfrm>
          </p:grpSpPr>
          <p:sp>
            <p:nvSpPr>
              <p:cNvPr id="129" name="TextBox 128"/>
              <p:cNvSpPr txBox="1"/>
              <p:nvPr/>
            </p:nvSpPr>
            <p:spPr>
              <a:xfrm>
                <a:off x="7070145" y="1498063"/>
                <a:ext cx="1129508" cy="2759730"/>
              </a:xfrm>
              <a:prstGeom prst="rect">
                <a:avLst/>
              </a:prstGeom>
              <a:noFill/>
            </p:spPr>
            <p:txBody>
              <a:bodyPr wrap="square" rtlCol="0">
                <a:spAutoFit/>
              </a:bodyPr>
              <a:lstStyle/>
              <a:p>
                <a:pPr>
                  <a:lnSpc>
                    <a:spcPts val="2600"/>
                  </a:lnSpc>
                </a:pPr>
                <a:r>
                  <a:rPr lang="en-US" sz="1200" b="1">
                    <a:solidFill>
                      <a:schemeClr val="bg1"/>
                    </a:solidFill>
                    <a:latin typeface="Century Gothic" charset="0"/>
                    <a:ea typeface="Century Gothic" charset="0"/>
                    <a:cs typeface="Century Gothic" charset="0"/>
                  </a:rPr>
                  <a:t>Arginine</a:t>
                </a:r>
              </a:p>
              <a:p>
                <a:pPr>
                  <a:lnSpc>
                    <a:spcPts val="2600"/>
                  </a:lnSpc>
                </a:pPr>
                <a:r>
                  <a:rPr lang="en-US" sz="1200" b="1">
                    <a:solidFill>
                      <a:schemeClr val="bg1"/>
                    </a:solidFill>
                    <a:latin typeface="Century Gothic" charset="0"/>
                    <a:ea typeface="Century Gothic" charset="0"/>
                    <a:cs typeface="Century Gothic" charset="0"/>
                  </a:rPr>
                  <a:t>Cysteine</a:t>
                </a:r>
              </a:p>
              <a:p>
                <a:pPr>
                  <a:lnSpc>
                    <a:spcPts val="2600"/>
                  </a:lnSpc>
                </a:pPr>
                <a:r>
                  <a:rPr lang="en-US" sz="1200" b="1">
                    <a:solidFill>
                      <a:schemeClr val="bg1"/>
                    </a:solidFill>
                    <a:latin typeface="Century Gothic" charset="0"/>
                    <a:ea typeface="Century Gothic" charset="0"/>
                    <a:cs typeface="Century Gothic" charset="0"/>
                  </a:rPr>
                  <a:t>Glutamine</a:t>
                </a:r>
              </a:p>
              <a:p>
                <a:pPr>
                  <a:lnSpc>
                    <a:spcPts val="2600"/>
                  </a:lnSpc>
                </a:pPr>
                <a:r>
                  <a:rPr lang="en-US" sz="1200" b="1">
                    <a:solidFill>
                      <a:schemeClr val="bg1"/>
                    </a:solidFill>
                    <a:latin typeface="Century Gothic" charset="0"/>
                    <a:ea typeface="Century Gothic" charset="0"/>
                    <a:cs typeface="Century Gothic" charset="0"/>
                  </a:rPr>
                  <a:t>Glycine</a:t>
                </a:r>
              </a:p>
              <a:p>
                <a:pPr>
                  <a:lnSpc>
                    <a:spcPts val="2600"/>
                  </a:lnSpc>
                </a:pPr>
                <a:r>
                  <a:rPr lang="en-US" sz="1200" b="1">
                    <a:solidFill>
                      <a:schemeClr val="bg1"/>
                    </a:solidFill>
                    <a:latin typeface="Century Gothic" charset="0"/>
                    <a:ea typeface="Century Gothic" charset="0"/>
                    <a:cs typeface="Century Gothic" charset="0"/>
                  </a:rPr>
                  <a:t>Tyrosine</a:t>
                </a:r>
              </a:p>
              <a:p>
                <a:pPr>
                  <a:lnSpc>
                    <a:spcPts val="2600"/>
                  </a:lnSpc>
                </a:pPr>
                <a:r>
                  <a:rPr lang="en-US" sz="1200" b="1">
                    <a:solidFill>
                      <a:schemeClr val="bg1"/>
                    </a:solidFill>
                    <a:latin typeface="Century Gothic" charset="0"/>
                    <a:ea typeface="Century Gothic" charset="0"/>
                    <a:cs typeface="Century Gothic" charset="0"/>
                  </a:rPr>
                  <a:t>Ornithine</a:t>
                </a:r>
              </a:p>
              <a:p>
                <a:pPr>
                  <a:lnSpc>
                    <a:spcPts val="2600"/>
                  </a:lnSpc>
                </a:pPr>
                <a:r>
                  <a:rPr lang="en-US" sz="1200" b="1" err="1">
                    <a:solidFill>
                      <a:schemeClr val="bg1"/>
                    </a:solidFill>
                    <a:latin typeface="Century Gothic" charset="0"/>
                    <a:ea typeface="Century Gothic" charset="0"/>
                    <a:cs typeface="Century Gothic" charset="0"/>
                  </a:rPr>
                  <a:t>Proline</a:t>
                </a:r>
                <a:endParaRPr lang="en-US" sz="1200" b="1">
                  <a:solidFill>
                    <a:schemeClr val="bg1"/>
                  </a:solidFill>
                  <a:latin typeface="Century Gothic" charset="0"/>
                  <a:ea typeface="Century Gothic" charset="0"/>
                  <a:cs typeface="Century Gothic" charset="0"/>
                </a:endParaRPr>
              </a:p>
              <a:p>
                <a:pPr>
                  <a:lnSpc>
                    <a:spcPts val="2600"/>
                  </a:lnSpc>
                </a:pPr>
                <a:r>
                  <a:rPr lang="en-US" sz="1200" b="1">
                    <a:solidFill>
                      <a:schemeClr val="bg1"/>
                    </a:solidFill>
                    <a:latin typeface="Century Gothic" charset="0"/>
                    <a:ea typeface="Century Gothic" charset="0"/>
                    <a:cs typeface="Century Gothic" charset="0"/>
                  </a:rPr>
                  <a:t>Serine</a:t>
                </a:r>
              </a:p>
            </p:txBody>
          </p:sp>
          <p:grpSp>
            <p:nvGrpSpPr>
              <p:cNvPr id="206" name="Group 205"/>
              <p:cNvGrpSpPr/>
              <p:nvPr/>
            </p:nvGrpSpPr>
            <p:grpSpPr>
              <a:xfrm>
                <a:off x="6629412" y="698177"/>
                <a:ext cx="2467052" cy="3444954"/>
                <a:chOff x="1932981" y="698177"/>
                <a:chExt cx="2467052" cy="3444954"/>
              </a:xfrm>
            </p:grpSpPr>
            <p:grpSp>
              <p:nvGrpSpPr>
                <p:cNvPr id="207" name="Group 206"/>
                <p:cNvGrpSpPr/>
                <p:nvPr/>
              </p:nvGrpSpPr>
              <p:grpSpPr>
                <a:xfrm>
                  <a:off x="1932981" y="698177"/>
                  <a:ext cx="632613" cy="3444954"/>
                  <a:chOff x="873283" y="1122844"/>
                  <a:chExt cx="632613" cy="3444954"/>
                </a:xfrm>
              </p:grpSpPr>
              <p:sp>
                <p:nvSpPr>
                  <p:cNvPr id="209" name="Hexagon 208"/>
                  <p:cNvSpPr/>
                  <p:nvPr/>
                </p:nvSpPr>
                <p:spPr>
                  <a:xfrm rot="5400000">
                    <a:off x="822674" y="1173453"/>
                    <a:ext cx="733832" cy="632613"/>
                  </a:xfrm>
                  <a:prstGeom prst="hexagon">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a:stCxn id="209" idx="0"/>
                    <a:endCxn id="223" idx="4"/>
                  </p:cNvCxnSpPr>
                  <p:nvPr/>
                </p:nvCxnSpPr>
                <p:spPr>
                  <a:xfrm>
                    <a:off x="1189590" y="1856676"/>
                    <a:ext cx="2" cy="2711122"/>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12" name="Group 211"/>
                  <p:cNvGrpSpPr/>
                  <p:nvPr/>
                </p:nvGrpSpPr>
                <p:grpSpPr>
                  <a:xfrm>
                    <a:off x="1090903" y="2388440"/>
                    <a:ext cx="197377" cy="197377"/>
                    <a:chOff x="542282" y="2560410"/>
                    <a:chExt cx="317878" cy="317878"/>
                  </a:xfrm>
                </p:grpSpPr>
                <p:sp>
                  <p:nvSpPr>
                    <p:cNvPr id="237" name="Oval 236"/>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8" name="Picture 2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3" name="Group 212"/>
                  <p:cNvGrpSpPr/>
                  <p:nvPr/>
                </p:nvGrpSpPr>
                <p:grpSpPr>
                  <a:xfrm>
                    <a:off x="1090903" y="2039118"/>
                    <a:ext cx="197377" cy="197377"/>
                    <a:chOff x="542282" y="2560410"/>
                    <a:chExt cx="317878" cy="317878"/>
                  </a:xfrm>
                </p:grpSpPr>
                <p:sp>
                  <p:nvSpPr>
                    <p:cNvPr id="235" name="Oval 234"/>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6" name="Picture 2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4" name="Group 213"/>
                  <p:cNvGrpSpPr/>
                  <p:nvPr/>
                </p:nvGrpSpPr>
                <p:grpSpPr>
                  <a:xfrm>
                    <a:off x="1090903" y="2718017"/>
                    <a:ext cx="197377" cy="197377"/>
                    <a:chOff x="542282" y="2560410"/>
                    <a:chExt cx="317878" cy="317878"/>
                  </a:xfrm>
                </p:grpSpPr>
                <p:sp>
                  <p:nvSpPr>
                    <p:cNvPr id="233" name="Oval 232"/>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4" name="Picture 2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5" name="Group 214"/>
                  <p:cNvGrpSpPr/>
                  <p:nvPr/>
                </p:nvGrpSpPr>
                <p:grpSpPr>
                  <a:xfrm>
                    <a:off x="1090903" y="3045897"/>
                    <a:ext cx="197377" cy="197377"/>
                    <a:chOff x="542282" y="2560410"/>
                    <a:chExt cx="317878" cy="317878"/>
                  </a:xfrm>
                </p:grpSpPr>
                <p:sp>
                  <p:nvSpPr>
                    <p:cNvPr id="231" name="Oval 230"/>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6" name="Group 215"/>
                  <p:cNvGrpSpPr/>
                  <p:nvPr/>
                </p:nvGrpSpPr>
                <p:grpSpPr>
                  <a:xfrm>
                    <a:off x="1090903" y="3392785"/>
                    <a:ext cx="197377" cy="197377"/>
                    <a:chOff x="542282" y="2560410"/>
                    <a:chExt cx="317878" cy="317878"/>
                  </a:xfrm>
                </p:grpSpPr>
                <p:sp>
                  <p:nvSpPr>
                    <p:cNvPr id="229" name="Oval 228"/>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0" name="Picture 2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7" name="Group 216"/>
                  <p:cNvGrpSpPr/>
                  <p:nvPr/>
                </p:nvGrpSpPr>
                <p:grpSpPr>
                  <a:xfrm>
                    <a:off x="1090903" y="3729763"/>
                    <a:ext cx="197377" cy="197377"/>
                    <a:chOff x="542282" y="2560410"/>
                    <a:chExt cx="317878" cy="317878"/>
                  </a:xfrm>
                </p:grpSpPr>
                <p:sp>
                  <p:nvSpPr>
                    <p:cNvPr id="227" name="Oval 226"/>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Picture 2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8" name="Group 217"/>
                  <p:cNvGrpSpPr/>
                  <p:nvPr/>
                </p:nvGrpSpPr>
                <p:grpSpPr>
                  <a:xfrm>
                    <a:off x="1090903" y="4043414"/>
                    <a:ext cx="197377" cy="197377"/>
                    <a:chOff x="542282" y="2560410"/>
                    <a:chExt cx="317878" cy="317878"/>
                  </a:xfrm>
                </p:grpSpPr>
                <p:sp>
                  <p:nvSpPr>
                    <p:cNvPr id="225" name="Oval 224"/>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Picture 2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nvGrpSpPr>
                  <p:cNvPr id="219" name="Group 218"/>
                  <p:cNvGrpSpPr/>
                  <p:nvPr/>
                </p:nvGrpSpPr>
                <p:grpSpPr>
                  <a:xfrm>
                    <a:off x="1090903" y="4370421"/>
                    <a:ext cx="197377" cy="197377"/>
                    <a:chOff x="542282" y="2560410"/>
                    <a:chExt cx="317878" cy="317878"/>
                  </a:xfrm>
                </p:grpSpPr>
                <p:sp>
                  <p:nvSpPr>
                    <p:cNvPr id="223" name="Oval 222"/>
                    <p:cNvSpPr/>
                    <p:nvPr/>
                  </p:nvSpPr>
                  <p:spPr>
                    <a:xfrm>
                      <a:off x="542282" y="2560410"/>
                      <a:ext cx="317878" cy="317878"/>
                    </a:xfrm>
                    <a:prstGeom prst="ellipse">
                      <a:avLst/>
                    </a:prstGeom>
                    <a:solidFill>
                      <a:srgbClr val="68AD49"/>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4" name="Picture 2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82" y="2656342"/>
                      <a:ext cx="165100" cy="134443"/>
                    </a:xfrm>
                    <a:prstGeom prst="rect">
                      <a:avLst/>
                    </a:prstGeom>
                  </p:spPr>
                </p:pic>
              </p:grpSp>
            </p:grpSp>
            <p:sp>
              <p:nvSpPr>
                <p:cNvPr id="208" name="TextBox 207"/>
                <p:cNvSpPr txBox="1"/>
                <p:nvPr/>
              </p:nvSpPr>
              <p:spPr>
                <a:xfrm>
                  <a:off x="2579865" y="915084"/>
                  <a:ext cx="1820168" cy="323165"/>
                </a:xfrm>
                <a:prstGeom prst="rect">
                  <a:avLst/>
                </a:prstGeom>
                <a:effectLst>
                  <a:outerShdw blurRad="76200" dist="50800" dir="5400000" algn="ctr" rotWithShape="0">
                    <a:srgbClr val="000000">
                      <a:alpha val="20000"/>
                    </a:srgbClr>
                  </a:outerShdw>
                </a:effectLst>
              </p:spPr>
              <p:txBody>
                <a:bodyPr wrap="square" rtlCol="0">
                  <a:spAutoFit/>
                </a:bodyPr>
                <a:lstStyle/>
                <a:p>
                  <a:r>
                    <a:rPr lang="en-US" sz="1500" b="1">
                      <a:solidFill>
                        <a:schemeClr val="bg1"/>
                      </a:solidFill>
                      <a:latin typeface="Century Gothic" charset="0"/>
                      <a:ea typeface="Century Gothic" charset="0"/>
                      <a:cs typeface="Century Gothic" charset="0"/>
                    </a:rPr>
                    <a:t>CONDITIONAL</a:t>
                  </a:r>
                </a:p>
              </p:txBody>
            </p:sp>
          </p:grpSp>
        </p:grpSp>
      </p:grpSp>
      <p:grpSp>
        <p:nvGrpSpPr>
          <p:cNvPr id="244" name="Group 243"/>
          <p:cNvGrpSpPr/>
          <p:nvPr/>
        </p:nvGrpSpPr>
        <p:grpSpPr>
          <a:xfrm>
            <a:off x="3362475" y="1219613"/>
            <a:ext cx="322087" cy="322086"/>
            <a:chOff x="2243328" y="1283822"/>
            <a:chExt cx="518726" cy="518724"/>
          </a:xfrm>
          <a:effectLst>
            <a:outerShdw blurRad="63500" sx="102000" sy="102000" algn="ctr" rotWithShape="0">
              <a:prstClr val="black">
                <a:alpha val="40000"/>
              </a:prstClr>
            </a:outerShdw>
          </a:effectLst>
        </p:grpSpPr>
        <p:sp>
          <p:nvSpPr>
            <p:cNvPr id="245" name="Oval 244"/>
            <p:cNvSpPr/>
            <p:nvPr/>
          </p:nvSpPr>
          <p:spPr>
            <a:xfrm>
              <a:off x="2243328" y="1283822"/>
              <a:ext cx="518726" cy="5187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p:nvPr/>
          </p:nvCxnSpPr>
          <p:spPr>
            <a:xfrm>
              <a:off x="2319294" y="1359787"/>
              <a:ext cx="366794" cy="36679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8" name="Freeform 16"/>
          <p:cNvSpPr>
            <a:spLocks noEditPoints="1"/>
          </p:cNvSpPr>
          <p:nvPr/>
        </p:nvSpPr>
        <p:spPr bwMode="auto">
          <a:xfrm>
            <a:off x="732152" y="1211264"/>
            <a:ext cx="456415" cy="341986"/>
          </a:xfrm>
          <a:custGeom>
            <a:avLst/>
            <a:gdLst>
              <a:gd name="T0" fmla="*/ 180 w 512"/>
              <a:gd name="T1" fmla="*/ 418 h 422"/>
              <a:gd name="T2" fmla="*/ 185 w 512"/>
              <a:gd name="T3" fmla="*/ 421 h 422"/>
              <a:gd name="T4" fmla="*/ 191 w 512"/>
              <a:gd name="T5" fmla="*/ 422 h 422"/>
              <a:gd name="T6" fmla="*/ 194 w 512"/>
              <a:gd name="T7" fmla="*/ 422 h 422"/>
              <a:gd name="T8" fmla="*/ 199 w 512"/>
              <a:gd name="T9" fmla="*/ 420 h 422"/>
              <a:gd name="T10" fmla="*/ 507 w 512"/>
              <a:gd name="T11" fmla="*/ 112 h 422"/>
              <a:gd name="T12" fmla="*/ 509 w 512"/>
              <a:gd name="T13" fmla="*/ 110 h 422"/>
              <a:gd name="T14" fmla="*/ 511 w 512"/>
              <a:gd name="T15" fmla="*/ 104 h 422"/>
              <a:gd name="T16" fmla="*/ 512 w 512"/>
              <a:gd name="T17" fmla="*/ 101 h 422"/>
              <a:gd name="T18" fmla="*/ 510 w 512"/>
              <a:gd name="T19" fmla="*/ 95 h 422"/>
              <a:gd name="T20" fmla="*/ 507 w 512"/>
              <a:gd name="T21" fmla="*/ 90 h 422"/>
              <a:gd name="T22" fmla="*/ 422 w 512"/>
              <a:gd name="T23" fmla="*/ 4 h 422"/>
              <a:gd name="T24" fmla="*/ 417 w 512"/>
              <a:gd name="T25" fmla="*/ 1 h 422"/>
              <a:gd name="T26" fmla="*/ 404 w 512"/>
              <a:gd name="T27" fmla="*/ 1 h 422"/>
              <a:gd name="T28" fmla="*/ 399 w 512"/>
              <a:gd name="T29" fmla="*/ 4 h 422"/>
              <a:gd name="T30" fmla="*/ 191 w 512"/>
              <a:gd name="T31" fmla="*/ 213 h 422"/>
              <a:gd name="T32" fmla="*/ 113 w 512"/>
              <a:gd name="T33" fmla="*/ 135 h 422"/>
              <a:gd name="T34" fmla="*/ 108 w 512"/>
              <a:gd name="T35" fmla="*/ 132 h 422"/>
              <a:gd name="T36" fmla="*/ 102 w 512"/>
              <a:gd name="T37" fmla="*/ 131 h 422"/>
              <a:gd name="T38" fmla="*/ 102 w 512"/>
              <a:gd name="T39" fmla="*/ 131 h 422"/>
              <a:gd name="T40" fmla="*/ 99 w 512"/>
              <a:gd name="T41" fmla="*/ 131 h 422"/>
              <a:gd name="T42" fmla="*/ 93 w 512"/>
              <a:gd name="T43" fmla="*/ 134 h 422"/>
              <a:gd name="T44" fmla="*/ 6 w 512"/>
              <a:gd name="T45" fmla="*/ 220 h 422"/>
              <a:gd name="T46" fmla="*/ 4 w 512"/>
              <a:gd name="T47" fmla="*/ 223 h 422"/>
              <a:gd name="T48" fmla="*/ 0 w 512"/>
              <a:gd name="T49" fmla="*/ 228 h 422"/>
              <a:gd name="T50" fmla="*/ 0 w 512"/>
              <a:gd name="T51" fmla="*/ 232 h 422"/>
              <a:gd name="T52" fmla="*/ 1 w 512"/>
              <a:gd name="T53" fmla="*/ 238 h 422"/>
              <a:gd name="T54" fmla="*/ 6 w 512"/>
              <a:gd name="T55" fmla="*/ 243 h 422"/>
              <a:gd name="T56" fmla="*/ 102 w 512"/>
              <a:gd name="T57" fmla="*/ 170 h 422"/>
              <a:gd name="T58" fmla="*/ 180 w 512"/>
              <a:gd name="T59" fmla="*/ 247 h 422"/>
              <a:gd name="T60" fmla="*/ 185 w 512"/>
              <a:gd name="T61" fmla="*/ 251 h 422"/>
              <a:gd name="T62" fmla="*/ 197 w 512"/>
              <a:gd name="T63" fmla="*/ 251 h 422"/>
              <a:gd name="T64" fmla="*/ 202 w 512"/>
              <a:gd name="T65" fmla="*/ 247 h 422"/>
              <a:gd name="T66" fmla="*/ 411 w 512"/>
              <a:gd name="T67" fmla="*/ 38 h 422"/>
              <a:gd name="T68" fmla="*/ 191 w 512"/>
              <a:gd name="T69" fmla="*/ 383 h 422"/>
              <a:gd name="T70" fmla="*/ 102 w 512"/>
              <a:gd name="T71" fmla="*/ 17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2" h="422">
                <a:moveTo>
                  <a:pt x="180" y="418"/>
                </a:moveTo>
                <a:lnTo>
                  <a:pt x="180" y="418"/>
                </a:lnTo>
                <a:lnTo>
                  <a:pt x="182" y="420"/>
                </a:lnTo>
                <a:lnTo>
                  <a:pt x="185" y="421"/>
                </a:lnTo>
                <a:lnTo>
                  <a:pt x="188" y="422"/>
                </a:lnTo>
                <a:lnTo>
                  <a:pt x="191" y="422"/>
                </a:lnTo>
                <a:lnTo>
                  <a:pt x="191" y="422"/>
                </a:lnTo>
                <a:lnTo>
                  <a:pt x="194" y="422"/>
                </a:lnTo>
                <a:lnTo>
                  <a:pt x="197" y="421"/>
                </a:lnTo>
                <a:lnTo>
                  <a:pt x="199" y="420"/>
                </a:lnTo>
                <a:lnTo>
                  <a:pt x="202" y="418"/>
                </a:lnTo>
                <a:lnTo>
                  <a:pt x="507" y="112"/>
                </a:lnTo>
                <a:lnTo>
                  <a:pt x="507" y="112"/>
                </a:lnTo>
                <a:lnTo>
                  <a:pt x="509" y="110"/>
                </a:lnTo>
                <a:lnTo>
                  <a:pt x="510" y="107"/>
                </a:lnTo>
                <a:lnTo>
                  <a:pt x="511" y="104"/>
                </a:lnTo>
                <a:lnTo>
                  <a:pt x="512" y="101"/>
                </a:lnTo>
                <a:lnTo>
                  <a:pt x="512" y="101"/>
                </a:lnTo>
                <a:lnTo>
                  <a:pt x="511" y="98"/>
                </a:lnTo>
                <a:lnTo>
                  <a:pt x="510" y="95"/>
                </a:lnTo>
                <a:lnTo>
                  <a:pt x="509" y="93"/>
                </a:lnTo>
                <a:lnTo>
                  <a:pt x="507" y="90"/>
                </a:lnTo>
                <a:lnTo>
                  <a:pt x="422" y="4"/>
                </a:lnTo>
                <a:lnTo>
                  <a:pt x="422" y="4"/>
                </a:lnTo>
                <a:lnTo>
                  <a:pt x="420" y="2"/>
                </a:lnTo>
                <a:lnTo>
                  <a:pt x="417" y="1"/>
                </a:lnTo>
                <a:lnTo>
                  <a:pt x="411" y="0"/>
                </a:lnTo>
                <a:lnTo>
                  <a:pt x="404" y="1"/>
                </a:lnTo>
                <a:lnTo>
                  <a:pt x="401" y="2"/>
                </a:lnTo>
                <a:lnTo>
                  <a:pt x="399" y="4"/>
                </a:lnTo>
                <a:lnTo>
                  <a:pt x="399" y="4"/>
                </a:lnTo>
                <a:lnTo>
                  <a:pt x="191" y="213"/>
                </a:lnTo>
                <a:lnTo>
                  <a:pt x="113" y="135"/>
                </a:lnTo>
                <a:lnTo>
                  <a:pt x="113" y="135"/>
                </a:lnTo>
                <a:lnTo>
                  <a:pt x="110" y="134"/>
                </a:lnTo>
                <a:lnTo>
                  <a:pt x="108" y="132"/>
                </a:lnTo>
                <a:lnTo>
                  <a:pt x="105" y="131"/>
                </a:lnTo>
                <a:lnTo>
                  <a:pt x="102" y="131"/>
                </a:lnTo>
                <a:lnTo>
                  <a:pt x="102" y="131"/>
                </a:lnTo>
                <a:lnTo>
                  <a:pt x="102" y="131"/>
                </a:lnTo>
                <a:lnTo>
                  <a:pt x="102" y="131"/>
                </a:lnTo>
                <a:lnTo>
                  <a:pt x="99" y="131"/>
                </a:lnTo>
                <a:lnTo>
                  <a:pt x="96" y="132"/>
                </a:lnTo>
                <a:lnTo>
                  <a:pt x="93" y="134"/>
                </a:lnTo>
                <a:lnTo>
                  <a:pt x="91" y="135"/>
                </a:lnTo>
                <a:lnTo>
                  <a:pt x="6" y="220"/>
                </a:lnTo>
                <a:lnTo>
                  <a:pt x="6" y="220"/>
                </a:lnTo>
                <a:lnTo>
                  <a:pt x="4" y="223"/>
                </a:lnTo>
                <a:lnTo>
                  <a:pt x="1" y="226"/>
                </a:lnTo>
                <a:lnTo>
                  <a:pt x="0" y="228"/>
                </a:lnTo>
                <a:lnTo>
                  <a:pt x="0" y="232"/>
                </a:lnTo>
                <a:lnTo>
                  <a:pt x="0" y="232"/>
                </a:lnTo>
                <a:lnTo>
                  <a:pt x="0" y="235"/>
                </a:lnTo>
                <a:lnTo>
                  <a:pt x="1" y="238"/>
                </a:lnTo>
                <a:lnTo>
                  <a:pt x="4" y="240"/>
                </a:lnTo>
                <a:lnTo>
                  <a:pt x="6" y="243"/>
                </a:lnTo>
                <a:lnTo>
                  <a:pt x="180" y="418"/>
                </a:lnTo>
                <a:close/>
                <a:moveTo>
                  <a:pt x="102" y="170"/>
                </a:moveTo>
                <a:lnTo>
                  <a:pt x="180" y="247"/>
                </a:lnTo>
                <a:lnTo>
                  <a:pt x="180" y="247"/>
                </a:lnTo>
                <a:lnTo>
                  <a:pt x="182" y="250"/>
                </a:lnTo>
                <a:lnTo>
                  <a:pt x="185" y="251"/>
                </a:lnTo>
                <a:lnTo>
                  <a:pt x="191" y="252"/>
                </a:lnTo>
                <a:lnTo>
                  <a:pt x="197" y="251"/>
                </a:lnTo>
                <a:lnTo>
                  <a:pt x="199" y="250"/>
                </a:lnTo>
                <a:lnTo>
                  <a:pt x="202" y="247"/>
                </a:lnTo>
                <a:lnTo>
                  <a:pt x="202" y="247"/>
                </a:lnTo>
                <a:lnTo>
                  <a:pt x="411" y="38"/>
                </a:lnTo>
                <a:lnTo>
                  <a:pt x="473" y="101"/>
                </a:lnTo>
                <a:lnTo>
                  <a:pt x="191" y="383"/>
                </a:lnTo>
                <a:lnTo>
                  <a:pt x="39" y="232"/>
                </a:lnTo>
                <a:lnTo>
                  <a:pt x="102" y="170"/>
                </a:lnTo>
                <a:close/>
              </a:path>
            </a:pathLst>
          </a:custGeom>
          <a:solidFill>
            <a:schemeClr val="bg1"/>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pic>
        <p:nvPicPr>
          <p:cNvPr id="255" name="Picture 2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1134" y="1144556"/>
            <a:ext cx="304518" cy="491548"/>
          </a:xfrm>
          <a:prstGeom prst="rect">
            <a:avLst/>
          </a:prstGeom>
        </p:spPr>
      </p:pic>
    </p:spTree>
    <p:extLst>
      <p:ext uri="{BB962C8B-B14F-4D97-AF65-F5344CB8AC3E}">
        <p14:creationId xmlns:p14="http://schemas.microsoft.com/office/powerpoint/2010/main" val="123649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alphaModFix amt="42000"/>
            <a:extLst>
              <a:ext uri="{28A0092B-C50C-407E-A947-70E740481C1C}">
                <a14:useLocalDpi xmlns:a14="http://schemas.microsoft.com/office/drawing/2010/main"/>
              </a:ext>
            </a:extLst>
          </a:blip>
          <a:srcRect/>
          <a:stretch/>
        </p:blipFill>
        <p:spPr>
          <a:xfrm>
            <a:off x="-4322" y="1"/>
            <a:ext cx="9152701" cy="5150224"/>
          </a:xfrm>
          <a:prstGeom prst="rect">
            <a:avLst/>
          </a:prstGeom>
        </p:spPr>
      </p:pic>
      <p:grpSp>
        <p:nvGrpSpPr>
          <p:cNvPr id="23" name="Group 22"/>
          <p:cNvGrpSpPr/>
          <p:nvPr/>
        </p:nvGrpSpPr>
        <p:grpSpPr>
          <a:xfrm>
            <a:off x="-7135" y="0"/>
            <a:ext cx="9158270" cy="1442966"/>
            <a:chOff x="0" y="0"/>
            <a:chExt cx="9144000" cy="1300480"/>
          </a:xfrm>
        </p:grpSpPr>
        <p:sp>
          <p:nvSpPr>
            <p:cNvPr id="24" name="Rectangle 23"/>
            <p:cNvSpPr/>
            <p:nvPr/>
          </p:nvSpPr>
          <p:spPr>
            <a:xfrm>
              <a:off x="0" y="0"/>
              <a:ext cx="9144000" cy="1300480"/>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
            <p:cNvSpPr/>
            <p:nvPr/>
          </p:nvSpPr>
          <p:spPr>
            <a:xfrm>
              <a:off x="0" y="0"/>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155672"/>
            <a:ext cx="996371" cy="1099222"/>
          </a:xfrm>
          <a:prstGeom prst="rect">
            <a:avLst/>
          </a:prstGeom>
        </p:spPr>
      </p:pic>
      <p:sp>
        <p:nvSpPr>
          <p:cNvPr id="27" name="Rectangle 26"/>
          <p:cNvSpPr/>
          <p:nvPr/>
        </p:nvSpPr>
        <p:spPr>
          <a:xfrm>
            <a:off x="1767494" y="351057"/>
            <a:ext cx="7418610" cy="754053"/>
          </a:xfrm>
          <a:prstGeom prst="rect">
            <a:avLst/>
          </a:prstGeom>
        </p:spPr>
        <p:txBody>
          <a:bodyPr wrap="square">
            <a:spAutoFit/>
          </a:bodyPr>
          <a:lstStyle/>
          <a:p>
            <a:r>
              <a:rPr lang="en-US" sz="4300" b="1">
                <a:solidFill>
                  <a:srgbClr val="2D4E1E"/>
                </a:solidFill>
                <a:latin typeface="Century Gothic" charset="0"/>
                <a:ea typeface="Century Gothic" charset="0"/>
                <a:cs typeface="Century Gothic" charset="0"/>
              </a:rPr>
              <a:t>Complete</a:t>
            </a:r>
            <a:r>
              <a:rPr lang="en-US" sz="4300" b="1">
                <a:solidFill>
                  <a:schemeClr val="bg1"/>
                </a:solidFill>
                <a:latin typeface="Century Gothic" charset="0"/>
                <a:ea typeface="Century Gothic" charset="0"/>
                <a:cs typeface="Century Gothic" charset="0"/>
              </a:rPr>
              <a:t> protein sources</a:t>
            </a:r>
          </a:p>
        </p:txBody>
      </p:sp>
      <p:cxnSp>
        <p:nvCxnSpPr>
          <p:cNvPr id="29" name="Straight Connector 28"/>
          <p:cNvCxnSpPr/>
          <p:nvPr/>
        </p:nvCxnSpPr>
        <p:spPr>
          <a:xfrm>
            <a:off x="-7135" y="1414968"/>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92013" y="3439820"/>
            <a:ext cx="1134150" cy="1133553"/>
          </a:xfrm>
          <a:prstGeom prst="ellipse">
            <a:avLst/>
          </a:prstGeom>
          <a:ln w="38100">
            <a:solidFill>
              <a:srgbClr val="508436"/>
            </a:solidFill>
          </a:ln>
        </p:spPr>
      </p:pic>
      <p:sp>
        <p:nvSpPr>
          <p:cNvPr id="55" name="TextBox 54"/>
          <p:cNvSpPr txBox="1"/>
          <p:nvPr/>
        </p:nvSpPr>
        <p:spPr>
          <a:xfrm>
            <a:off x="2686907" y="3888713"/>
            <a:ext cx="830759" cy="323161"/>
          </a:xfrm>
          <a:prstGeom prst="rect">
            <a:avLst/>
          </a:prstGeom>
          <a:noFill/>
        </p:spPr>
        <p:txBody>
          <a:bodyPr wrap="square" lIns="91435" tIns="45718" rIns="91435" bIns="45718" rtlCol="0">
            <a:spAutoFit/>
          </a:bodyPr>
          <a:lstStyle/>
          <a:p>
            <a:r>
              <a:rPr lang="en-US" sz="1500" b="1" i="1">
                <a:latin typeface="Century Gothic" charset="0"/>
                <a:ea typeface="Century Gothic" charset="0"/>
                <a:cs typeface="Century Gothic" charset="0"/>
              </a:rPr>
              <a:t>BEEF</a:t>
            </a:r>
            <a:endParaRPr lang="en-US" sz="1500">
              <a:solidFill>
                <a:schemeClr val="bg1">
                  <a:lumMod val="95000"/>
                </a:schemeClr>
              </a:solidFill>
              <a:latin typeface="Century Gothic" charset="0"/>
              <a:ea typeface="Century Gothic" charset="0"/>
              <a:cs typeface="Century Gothic"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9639" y="1969129"/>
            <a:ext cx="1134700" cy="1133553"/>
          </a:xfrm>
          <a:prstGeom prst="ellipse">
            <a:avLst/>
          </a:prstGeom>
          <a:ln w="38100">
            <a:solidFill>
              <a:srgbClr val="508436"/>
            </a:solidFill>
          </a:ln>
        </p:spPr>
      </p:pic>
      <p:sp>
        <p:nvSpPr>
          <p:cNvPr id="58" name="TextBox 57"/>
          <p:cNvSpPr txBox="1"/>
          <p:nvPr/>
        </p:nvSpPr>
        <p:spPr>
          <a:xfrm>
            <a:off x="1585832" y="2382228"/>
            <a:ext cx="1252183" cy="323161"/>
          </a:xfrm>
          <a:prstGeom prst="rect">
            <a:avLst/>
          </a:prstGeom>
          <a:noFill/>
        </p:spPr>
        <p:txBody>
          <a:bodyPr wrap="square" lIns="91435" tIns="45718" rIns="91435" bIns="45718" rtlCol="0">
            <a:spAutoFit/>
          </a:bodyPr>
          <a:lstStyle/>
          <a:p>
            <a:r>
              <a:rPr lang="en-US" sz="1500" b="1" i="1">
                <a:latin typeface="Century Gothic" charset="0"/>
                <a:ea typeface="Century Gothic" charset="0"/>
                <a:cs typeface="Century Gothic" charset="0"/>
              </a:rPr>
              <a:t>CHICKEN</a:t>
            </a:r>
            <a:endParaRPr lang="en-US" sz="1500">
              <a:solidFill>
                <a:schemeClr val="bg1">
                  <a:lumMod val="95000"/>
                </a:schemeClr>
              </a:solidFill>
              <a:latin typeface="Century Gothic" charset="0"/>
              <a:ea typeface="Century Gothic" charset="0"/>
              <a:cs typeface="Century Gothic" charset="0"/>
            </a:endParaRPr>
          </a:p>
        </p:txBody>
      </p:sp>
      <p:grpSp>
        <p:nvGrpSpPr>
          <p:cNvPr id="66" name="Group 65"/>
          <p:cNvGrpSpPr/>
          <p:nvPr/>
        </p:nvGrpSpPr>
        <p:grpSpPr>
          <a:xfrm>
            <a:off x="3030382" y="1945341"/>
            <a:ext cx="2413933" cy="1133553"/>
            <a:chOff x="2722629" y="1712114"/>
            <a:chExt cx="2413933" cy="1133553"/>
          </a:xfrm>
        </p:grpSpPr>
        <p:pic>
          <p:nvPicPr>
            <p:cNvPr id="52" name="Picture 5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22629" y="1712114"/>
              <a:ext cx="1132398" cy="1133553"/>
            </a:xfrm>
            <a:prstGeom prst="ellipse">
              <a:avLst/>
            </a:prstGeom>
            <a:ln w="38100">
              <a:solidFill>
                <a:srgbClr val="508436"/>
              </a:solidFill>
            </a:ln>
          </p:spPr>
        </p:pic>
        <p:sp>
          <p:nvSpPr>
            <p:cNvPr id="59" name="TextBox 58"/>
            <p:cNvSpPr txBox="1"/>
            <p:nvPr/>
          </p:nvSpPr>
          <p:spPr>
            <a:xfrm>
              <a:off x="3712508" y="2132806"/>
              <a:ext cx="1424054" cy="323161"/>
            </a:xfrm>
            <a:prstGeom prst="rect">
              <a:avLst/>
            </a:prstGeom>
            <a:noFill/>
          </p:spPr>
          <p:txBody>
            <a:bodyPr wrap="square" lIns="91435" tIns="45718" rIns="91435" bIns="45718" rtlCol="0">
              <a:spAutoFit/>
            </a:bodyPr>
            <a:lstStyle/>
            <a:p>
              <a:pPr algn="ctr"/>
              <a:r>
                <a:rPr lang="en-US" sz="1500" b="1" i="1">
                  <a:latin typeface="Century Gothic" charset="0"/>
                  <a:ea typeface="Century Gothic" charset="0"/>
                  <a:cs typeface="Century Gothic" charset="0"/>
                </a:rPr>
                <a:t>SALMON</a:t>
              </a:r>
              <a:endParaRPr lang="en-US" sz="1500">
                <a:solidFill>
                  <a:schemeClr val="bg1">
                    <a:lumMod val="95000"/>
                  </a:schemeClr>
                </a:solidFill>
                <a:latin typeface="Century Gothic" charset="0"/>
                <a:ea typeface="Century Gothic" charset="0"/>
                <a:cs typeface="Century Gothic" charset="0"/>
              </a:endParaRPr>
            </a:p>
          </p:txBody>
        </p:sp>
      </p:grpSp>
      <p:grpSp>
        <p:nvGrpSpPr>
          <p:cNvPr id="70" name="Group 69"/>
          <p:cNvGrpSpPr/>
          <p:nvPr/>
        </p:nvGrpSpPr>
        <p:grpSpPr>
          <a:xfrm>
            <a:off x="5801922" y="1960838"/>
            <a:ext cx="2168755" cy="1133553"/>
            <a:chOff x="4929658" y="1712114"/>
            <a:chExt cx="2168755" cy="1133553"/>
          </a:xfrm>
        </p:grpSpPr>
        <p:pic>
          <p:nvPicPr>
            <p:cNvPr id="51" name="Picture 50"/>
            <p:cNvPicPr>
              <a:picLocks noChangeAspect="1"/>
            </p:cNvPicPr>
            <p:nvPr/>
          </p:nvPicPr>
          <p:blipFill rotWithShape="1">
            <a:blip r:embed="rId8" cstate="print">
              <a:extLst>
                <a:ext uri="{28A0092B-C50C-407E-A947-70E740481C1C}">
                  <a14:useLocalDpi xmlns:a14="http://schemas.microsoft.com/office/drawing/2010/main"/>
                </a:ext>
              </a:extLst>
            </a:blip>
            <a:srcRect t="-540"/>
            <a:stretch/>
          </p:blipFill>
          <p:spPr>
            <a:xfrm>
              <a:off x="4929658" y="1712114"/>
              <a:ext cx="1136577" cy="1133553"/>
            </a:xfrm>
            <a:prstGeom prst="ellipse">
              <a:avLst/>
            </a:prstGeom>
            <a:ln w="38100">
              <a:solidFill>
                <a:srgbClr val="508436"/>
              </a:solidFill>
            </a:ln>
          </p:spPr>
        </p:pic>
        <p:sp>
          <p:nvSpPr>
            <p:cNvPr id="57" name="TextBox 56"/>
            <p:cNvSpPr txBox="1"/>
            <p:nvPr/>
          </p:nvSpPr>
          <p:spPr>
            <a:xfrm>
              <a:off x="6220355" y="2101812"/>
              <a:ext cx="878058" cy="323161"/>
            </a:xfrm>
            <a:prstGeom prst="rect">
              <a:avLst/>
            </a:prstGeom>
            <a:noFill/>
          </p:spPr>
          <p:txBody>
            <a:bodyPr wrap="square" lIns="91435" tIns="45718" rIns="91435" bIns="45718" rtlCol="0">
              <a:spAutoFit/>
            </a:bodyPr>
            <a:lstStyle/>
            <a:p>
              <a:r>
                <a:rPr lang="en-US" sz="1500" b="1" i="1">
                  <a:latin typeface="Century Gothic" charset="0"/>
                  <a:ea typeface="Century Gothic" charset="0"/>
                  <a:cs typeface="Century Gothic" charset="0"/>
                </a:rPr>
                <a:t>SOY</a:t>
              </a:r>
              <a:endParaRPr lang="en-US" sz="1500">
                <a:solidFill>
                  <a:schemeClr val="bg1">
                    <a:lumMod val="95000"/>
                  </a:schemeClr>
                </a:solidFill>
                <a:latin typeface="Century Gothic" charset="0"/>
                <a:ea typeface="Century Gothic" charset="0"/>
                <a:cs typeface="Century Gothic" charset="0"/>
              </a:endParaRPr>
            </a:p>
          </p:txBody>
        </p:sp>
      </p:grpSp>
      <p:pic>
        <p:nvPicPr>
          <p:cNvPr id="47" name="Picture 46"/>
          <p:cNvPicPr>
            <a:picLocks noChangeAspect="1"/>
          </p:cNvPicPr>
          <p:nvPr/>
        </p:nvPicPr>
        <p:blipFill rotWithShape="1">
          <a:blip r:embed="rId9" cstate="print">
            <a:extLst>
              <a:ext uri="{28A0092B-C50C-407E-A947-70E740481C1C}">
                <a14:useLocalDpi xmlns:a14="http://schemas.microsoft.com/office/drawing/2010/main"/>
              </a:ext>
            </a:extLst>
          </a:blip>
          <a:srcRect t="-392"/>
          <a:stretch/>
        </p:blipFill>
        <p:spPr>
          <a:xfrm>
            <a:off x="6816155" y="3457665"/>
            <a:ext cx="1135035" cy="1133553"/>
          </a:xfrm>
          <a:prstGeom prst="ellipse">
            <a:avLst/>
          </a:prstGeom>
          <a:ln w="38100">
            <a:solidFill>
              <a:srgbClr val="508436"/>
            </a:solidFill>
          </a:ln>
        </p:spPr>
      </p:pic>
      <p:sp>
        <p:nvSpPr>
          <p:cNvPr id="56" name="TextBox 55"/>
          <p:cNvSpPr txBox="1"/>
          <p:nvPr/>
        </p:nvSpPr>
        <p:spPr>
          <a:xfrm>
            <a:off x="8087606" y="3845015"/>
            <a:ext cx="878058" cy="323161"/>
          </a:xfrm>
          <a:prstGeom prst="rect">
            <a:avLst/>
          </a:prstGeom>
          <a:noFill/>
        </p:spPr>
        <p:txBody>
          <a:bodyPr wrap="square" lIns="91435" tIns="45718" rIns="91435" bIns="45718" rtlCol="0">
            <a:spAutoFit/>
          </a:bodyPr>
          <a:lstStyle/>
          <a:p>
            <a:r>
              <a:rPr lang="en-US" sz="1500" b="1" i="1">
                <a:latin typeface="Century Gothic" charset="0"/>
                <a:ea typeface="Century Gothic" charset="0"/>
                <a:cs typeface="Century Gothic" charset="0"/>
              </a:rPr>
              <a:t>WHEY</a:t>
            </a:r>
            <a:endParaRPr lang="en-US" sz="1500">
              <a:solidFill>
                <a:schemeClr val="bg1">
                  <a:lumMod val="95000"/>
                </a:schemeClr>
              </a:solidFill>
              <a:latin typeface="Century Gothic" charset="0"/>
              <a:ea typeface="Century Gothic" charset="0"/>
              <a:cs typeface="Century Gothic" charset="0"/>
            </a:endParaRPr>
          </a:p>
        </p:txBody>
      </p:sp>
      <p:grpSp>
        <p:nvGrpSpPr>
          <p:cNvPr id="69" name="Group 68"/>
          <p:cNvGrpSpPr/>
          <p:nvPr/>
        </p:nvGrpSpPr>
        <p:grpSpPr>
          <a:xfrm>
            <a:off x="4185759" y="3439820"/>
            <a:ext cx="2271227" cy="1133553"/>
            <a:chOff x="6801397" y="1712114"/>
            <a:chExt cx="2271227" cy="1133553"/>
          </a:xfrm>
        </p:grpSpPr>
        <p:pic>
          <p:nvPicPr>
            <p:cNvPr id="50" name="Picture 4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01397" y="1712114"/>
              <a:ext cx="1131545" cy="1133553"/>
            </a:xfrm>
            <a:prstGeom prst="ellipse">
              <a:avLst/>
            </a:prstGeom>
            <a:ln w="38100">
              <a:solidFill>
                <a:srgbClr val="508436"/>
              </a:solidFill>
            </a:ln>
          </p:spPr>
        </p:pic>
        <p:sp>
          <p:nvSpPr>
            <p:cNvPr id="60" name="TextBox 59"/>
            <p:cNvSpPr txBox="1"/>
            <p:nvPr/>
          </p:nvSpPr>
          <p:spPr>
            <a:xfrm>
              <a:off x="7946388" y="2161006"/>
              <a:ext cx="1126236" cy="323161"/>
            </a:xfrm>
            <a:prstGeom prst="rect">
              <a:avLst/>
            </a:prstGeom>
            <a:noFill/>
          </p:spPr>
          <p:txBody>
            <a:bodyPr wrap="square" lIns="91435" tIns="45718" rIns="91435" bIns="45718" rtlCol="0">
              <a:spAutoFit/>
            </a:bodyPr>
            <a:lstStyle/>
            <a:p>
              <a:r>
                <a:rPr lang="en-US" sz="1500" b="1" i="1">
                  <a:latin typeface="Century Gothic" charset="0"/>
                  <a:ea typeface="Century Gothic" charset="0"/>
                  <a:cs typeface="Century Gothic" charset="0"/>
                </a:rPr>
                <a:t>QUINOA</a:t>
              </a:r>
              <a:endParaRPr lang="en-US" sz="1500">
                <a:solidFill>
                  <a:schemeClr val="bg1">
                    <a:lumMod val="95000"/>
                  </a:schemeClr>
                </a:solidFill>
                <a:latin typeface="Century Gothic" charset="0"/>
                <a:ea typeface="Century Gothic" charset="0"/>
                <a:cs typeface="Century Gothic" charset="0"/>
              </a:endParaRPr>
            </a:p>
          </p:txBody>
        </p:sp>
      </p:grpSp>
      <p:pic>
        <p:nvPicPr>
          <p:cNvPr id="73" name="Picture 7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0061" y="438431"/>
            <a:ext cx="338770" cy="533705"/>
          </a:xfrm>
          <a:prstGeom prst="rect">
            <a:avLst/>
          </a:prstGeom>
        </p:spPr>
      </p:pic>
    </p:spTree>
    <p:extLst>
      <p:ext uri="{BB962C8B-B14F-4D97-AF65-F5344CB8AC3E}">
        <p14:creationId xmlns:p14="http://schemas.microsoft.com/office/powerpoint/2010/main" val="1226425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cstate="print">
            <a:alphaModFix amt="19000"/>
            <a:extLst>
              <a:ext uri="{28A0092B-C50C-407E-A947-70E740481C1C}">
                <a14:useLocalDpi xmlns:a14="http://schemas.microsoft.com/office/drawing/2010/main"/>
              </a:ext>
            </a:extLst>
          </a:blip>
          <a:srcRect t="-2848"/>
          <a:stretch/>
        </p:blipFill>
        <p:spPr>
          <a:xfrm>
            <a:off x="1875" y="-7474"/>
            <a:ext cx="9131357" cy="5163793"/>
          </a:xfrm>
          <a:prstGeom prst="rect">
            <a:avLst/>
          </a:prstGeom>
        </p:spPr>
      </p:pic>
      <p:sp>
        <p:nvSpPr>
          <p:cNvPr id="6" name="Hexagon 5"/>
          <p:cNvSpPr/>
          <p:nvPr/>
        </p:nvSpPr>
        <p:spPr>
          <a:xfrm rot="5400000">
            <a:off x="1138769" y="2924825"/>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xagon 6"/>
          <p:cNvSpPr/>
          <p:nvPr/>
        </p:nvSpPr>
        <p:spPr>
          <a:xfrm rot="5400000">
            <a:off x="3328813" y="2924825"/>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xagon 7"/>
          <p:cNvSpPr/>
          <p:nvPr/>
        </p:nvSpPr>
        <p:spPr>
          <a:xfrm rot="5400000">
            <a:off x="5444427" y="2924825"/>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xagon 8"/>
          <p:cNvSpPr/>
          <p:nvPr/>
        </p:nvSpPr>
        <p:spPr>
          <a:xfrm rot="5400000">
            <a:off x="7560041" y="2924825"/>
            <a:ext cx="698598" cy="602238"/>
          </a:xfrm>
          <a:prstGeom prst="hexagon">
            <a:avLst/>
          </a:prstGeom>
          <a:solidFill>
            <a:srgbClr val="69AC4A"/>
          </a:solidFill>
          <a:ln w="38100">
            <a:solidFill>
              <a:srgbClr val="5084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477434" y="3575243"/>
            <a:ext cx="6431906" cy="355021"/>
            <a:chOff x="1047420" y="2047733"/>
            <a:chExt cx="6431906" cy="1245821"/>
          </a:xfrm>
        </p:grpSpPr>
        <p:cxnSp>
          <p:nvCxnSpPr>
            <p:cNvPr id="11" name="Straight Connector 10"/>
            <p:cNvCxnSpPr/>
            <p:nvPr/>
          </p:nvCxnSpPr>
          <p:spPr>
            <a:xfrm>
              <a:off x="1047420" y="2047733"/>
              <a:ext cx="0" cy="1245821"/>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48098"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63712"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479326" y="2047733"/>
              <a:ext cx="0" cy="1239308"/>
            </a:xfrm>
            <a:prstGeom prst="line">
              <a:avLst/>
            </a:prstGeom>
            <a:ln w="28575">
              <a:solidFill>
                <a:srgbClr val="508436"/>
              </a:solidFill>
              <a:headEnd type="none" w="med" len="med"/>
              <a:tailEnd type="oval" w="med" len="med"/>
            </a:ln>
            <a:effectLst/>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730500" y="2336864"/>
            <a:ext cx="4205088" cy="400110"/>
          </a:xfrm>
          <a:prstGeom prst="rect">
            <a:avLst/>
          </a:prstGeom>
          <a:ln w="28575">
            <a:solidFill>
              <a:srgbClr val="508436"/>
            </a:solidFill>
          </a:ln>
        </p:spPr>
        <p:txBody>
          <a:bodyPr wrap="square" anchor="t">
            <a:spAutoFit/>
          </a:bodyPr>
          <a:lstStyle/>
          <a:p>
            <a:pPr algn="ctr"/>
            <a:r>
              <a:rPr lang="en-US" sz="2000" b="1">
                <a:solidFill>
                  <a:srgbClr val="2D4E1E"/>
                </a:solidFill>
                <a:latin typeface="Century Gothic"/>
                <a:ea typeface="Century Gothic" charset="0"/>
                <a:cs typeface="Century Gothic" charset="0"/>
              </a:rPr>
              <a:t>ATHLETE NEEDS: 1.2-2.0 g/kg/d</a:t>
            </a:r>
            <a:endParaRPr lang="en-US" sz="1200" b="1" i="1">
              <a:solidFill>
                <a:srgbClr val="2D4E1E"/>
              </a:solidFill>
              <a:latin typeface="Century Gothic"/>
              <a:ea typeface="Century Gothic" charset="0"/>
              <a:cs typeface="Century Gothic" charset="0"/>
            </a:endParaRPr>
          </a:p>
        </p:txBody>
      </p:sp>
      <p:cxnSp>
        <p:nvCxnSpPr>
          <p:cNvPr id="47" name="Straight Connector 46"/>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6197" y="1048912"/>
            <a:ext cx="9157331" cy="1162540"/>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
          <p:cNvSpPr/>
          <p:nvPr/>
        </p:nvSpPr>
        <p:spPr>
          <a:xfrm>
            <a:off x="-9407" y="1048912"/>
            <a:ext cx="1691253" cy="116254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0480"/>
                </a:lnTo>
                <a:lnTo>
                  <a:pt x="0" y="0"/>
                </a:lnTo>
                <a:close/>
              </a:path>
            </a:pathLst>
          </a:custGeom>
          <a:solidFill>
            <a:srgbClr val="5D94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196" y="2179991"/>
            <a:ext cx="9164465" cy="45719"/>
          </a:xfrm>
          <a:prstGeom prst="rect">
            <a:avLst/>
          </a:prstGeom>
          <a:solidFill>
            <a:srgbClr val="5084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9A612"/>
              </a:solidFill>
            </a:endParaRPr>
          </a:p>
        </p:txBody>
      </p:sp>
      <p:sp>
        <p:nvSpPr>
          <p:cNvPr id="67" name="Hexagon 66"/>
          <p:cNvSpPr/>
          <p:nvPr/>
        </p:nvSpPr>
        <p:spPr>
          <a:xfrm rot="5400000">
            <a:off x="263456" y="1254299"/>
            <a:ext cx="868099" cy="748361"/>
          </a:xfrm>
          <a:prstGeom prst="hexagon">
            <a:avLst/>
          </a:prstGeom>
          <a:noFill/>
          <a:ln w="38100">
            <a:solidFill>
              <a:srgbClr val="2D4E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633006" y="1371988"/>
            <a:ext cx="7329251" cy="477054"/>
          </a:xfrm>
          <a:prstGeom prst="rect">
            <a:avLst/>
          </a:prstGeom>
        </p:spPr>
        <p:txBody>
          <a:bodyPr wrap="none">
            <a:spAutoFit/>
          </a:bodyPr>
          <a:lstStyle/>
          <a:p>
            <a:r>
              <a:rPr lang="en-US" sz="2500" b="1" i="1">
                <a:solidFill>
                  <a:schemeClr val="bg1"/>
                </a:solidFill>
                <a:latin typeface="Century Gothic" charset="0"/>
                <a:ea typeface="Century Gothic" charset="0"/>
                <a:cs typeface="Century Gothic" charset="0"/>
              </a:rPr>
              <a:t>Recommended dietary allowance: </a:t>
            </a:r>
            <a:r>
              <a:rPr lang="en-US" sz="2500" i="1">
                <a:solidFill>
                  <a:schemeClr val="bg1"/>
                </a:solidFill>
                <a:latin typeface="Century Gothic" charset="0"/>
                <a:ea typeface="Century Gothic" charset="0"/>
                <a:cs typeface="Century Gothic" charset="0"/>
              </a:rPr>
              <a:t>0.8 g/kg/d</a:t>
            </a:r>
          </a:p>
        </p:txBody>
      </p:sp>
      <p:sp>
        <p:nvSpPr>
          <p:cNvPr id="5" name="Rectangle 4"/>
          <p:cNvSpPr/>
          <p:nvPr/>
        </p:nvSpPr>
        <p:spPr>
          <a:xfrm>
            <a:off x="0" y="4296"/>
            <a:ext cx="9158270" cy="1015389"/>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7135" y="101968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4270" y="168748"/>
            <a:ext cx="9147502" cy="677108"/>
          </a:xfrm>
          <a:prstGeom prst="rect">
            <a:avLst/>
          </a:prstGeom>
        </p:spPr>
        <p:txBody>
          <a:bodyPr wrap="square">
            <a:spAutoFit/>
          </a:bodyPr>
          <a:lstStyle/>
          <a:p>
            <a:pPr algn="ctr"/>
            <a:r>
              <a:rPr lang="en-US" sz="3800" b="1">
                <a:solidFill>
                  <a:schemeClr val="bg1"/>
                </a:solidFill>
                <a:latin typeface="Century Gothic" charset="0"/>
                <a:ea typeface="Century Gothic" charset="0"/>
                <a:cs typeface="Century Gothic" charset="0"/>
              </a:rPr>
              <a:t>DAILY INTAKE GUIDELINES</a:t>
            </a:r>
          </a:p>
        </p:txBody>
      </p:sp>
      <p:cxnSp>
        <p:nvCxnSpPr>
          <p:cNvPr id="58" name="Straight Connector 57"/>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71" name="Freeform 26"/>
          <p:cNvSpPr>
            <a:spLocks noEditPoints="1"/>
          </p:cNvSpPr>
          <p:nvPr/>
        </p:nvSpPr>
        <p:spPr bwMode="auto">
          <a:xfrm>
            <a:off x="5571649" y="3118120"/>
            <a:ext cx="460786" cy="241779"/>
          </a:xfrm>
          <a:custGeom>
            <a:avLst/>
            <a:gdLst>
              <a:gd name="T0" fmla="*/ 634 w 688"/>
              <a:gd name="T1" fmla="*/ 85 h 361"/>
              <a:gd name="T2" fmla="*/ 612 w 688"/>
              <a:gd name="T3" fmla="*/ 64 h 361"/>
              <a:gd name="T4" fmla="*/ 559 w 688"/>
              <a:gd name="T5" fmla="*/ 60 h 361"/>
              <a:gd name="T6" fmla="*/ 549 w 688"/>
              <a:gd name="T7" fmla="*/ 40 h 361"/>
              <a:gd name="T8" fmla="*/ 537 w 688"/>
              <a:gd name="T9" fmla="*/ 11 h 361"/>
              <a:gd name="T10" fmla="*/ 509 w 688"/>
              <a:gd name="T11" fmla="*/ 0 h 361"/>
              <a:gd name="T12" fmla="*/ 443 w 688"/>
              <a:gd name="T13" fmla="*/ 3 h 361"/>
              <a:gd name="T14" fmla="*/ 422 w 688"/>
              <a:gd name="T15" fmla="*/ 25 h 361"/>
              <a:gd name="T16" fmla="*/ 270 w 688"/>
              <a:gd name="T17" fmla="*/ 165 h 361"/>
              <a:gd name="T18" fmla="*/ 267 w 688"/>
              <a:gd name="T19" fmla="*/ 25 h 361"/>
              <a:gd name="T20" fmla="*/ 245 w 688"/>
              <a:gd name="T21" fmla="*/ 3 h 361"/>
              <a:gd name="T22" fmla="*/ 180 w 688"/>
              <a:gd name="T23" fmla="*/ 0 h 361"/>
              <a:gd name="T24" fmla="*/ 151 w 688"/>
              <a:gd name="T25" fmla="*/ 11 h 361"/>
              <a:gd name="T26" fmla="*/ 140 w 688"/>
              <a:gd name="T27" fmla="*/ 40 h 361"/>
              <a:gd name="T28" fmla="*/ 129 w 688"/>
              <a:gd name="T29" fmla="*/ 60 h 361"/>
              <a:gd name="T30" fmla="*/ 76 w 688"/>
              <a:gd name="T31" fmla="*/ 64 h 361"/>
              <a:gd name="T32" fmla="*/ 55 w 688"/>
              <a:gd name="T33" fmla="*/ 85 h 361"/>
              <a:gd name="T34" fmla="*/ 0 w 688"/>
              <a:gd name="T35" fmla="*/ 165 h 361"/>
              <a:gd name="T36" fmla="*/ 52 w 688"/>
              <a:gd name="T37" fmla="*/ 261 h 361"/>
              <a:gd name="T38" fmla="*/ 64 w 688"/>
              <a:gd name="T39" fmla="*/ 289 h 361"/>
              <a:gd name="T40" fmla="*/ 93 w 688"/>
              <a:gd name="T41" fmla="*/ 302 h 361"/>
              <a:gd name="T42" fmla="*/ 140 w 688"/>
              <a:gd name="T43" fmla="*/ 299 h 361"/>
              <a:gd name="T44" fmla="*/ 143 w 688"/>
              <a:gd name="T45" fmla="*/ 336 h 361"/>
              <a:gd name="T46" fmla="*/ 164 w 688"/>
              <a:gd name="T47" fmla="*/ 358 h 361"/>
              <a:gd name="T48" fmla="*/ 230 w 688"/>
              <a:gd name="T49" fmla="*/ 361 h 361"/>
              <a:gd name="T50" fmla="*/ 258 w 688"/>
              <a:gd name="T51" fmla="*/ 350 h 361"/>
              <a:gd name="T52" fmla="*/ 270 w 688"/>
              <a:gd name="T53" fmla="*/ 321 h 361"/>
              <a:gd name="T54" fmla="*/ 419 w 688"/>
              <a:gd name="T55" fmla="*/ 321 h 361"/>
              <a:gd name="T56" fmla="*/ 430 w 688"/>
              <a:gd name="T57" fmla="*/ 350 h 361"/>
              <a:gd name="T58" fmla="*/ 459 w 688"/>
              <a:gd name="T59" fmla="*/ 361 h 361"/>
              <a:gd name="T60" fmla="*/ 524 w 688"/>
              <a:gd name="T61" fmla="*/ 358 h 361"/>
              <a:gd name="T62" fmla="*/ 546 w 688"/>
              <a:gd name="T63" fmla="*/ 336 h 361"/>
              <a:gd name="T64" fmla="*/ 549 w 688"/>
              <a:gd name="T65" fmla="*/ 299 h 361"/>
              <a:gd name="T66" fmla="*/ 596 w 688"/>
              <a:gd name="T67" fmla="*/ 302 h 361"/>
              <a:gd name="T68" fmla="*/ 625 w 688"/>
              <a:gd name="T69" fmla="*/ 289 h 361"/>
              <a:gd name="T70" fmla="*/ 637 w 688"/>
              <a:gd name="T71" fmla="*/ 261 h 361"/>
              <a:gd name="T72" fmla="*/ 637 w 688"/>
              <a:gd name="T73" fmla="*/ 165 h 361"/>
              <a:gd name="T74" fmla="*/ 139 w 688"/>
              <a:gd name="T75" fmla="*/ 265 h 361"/>
              <a:gd name="T76" fmla="*/ 93 w 688"/>
              <a:gd name="T77" fmla="*/ 272 h 361"/>
              <a:gd name="T78" fmla="*/ 82 w 688"/>
              <a:gd name="T79" fmla="*/ 265 h 361"/>
              <a:gd name="T80" fmla="*/ 82 w 688"/>
              <a:gd name="T81" fmla="*/ 96 h 361"/>
              <a:gd name="T82" fmla="*/ 129 w 688"/>
              <a:gd name="T83" fmla="*/ 90 h 361"/>
              <a:gd name="T84" fmla="*/ 139 w 688"/>
              <a:gd name="T85" fmla="*/ 96 h 361"/>
              <a:gd name="T86" fmla="*/ 240 w 688"/>
              <a:gd name="T87" fmla="*/ 321 h 361"/>
              <a:gd name="T88" fmla="*/ 230 w 688"/>
              <a:gd name="T89" fmla="*/ 331 h 361"/>
              <a:gd name="T90" fmla="*/ 173 w 688"/>
              <a:gd name="T91" fmla="*/ 328 h 361"/>
              <a:gd name="T92" fmla="*/ 170 w 688"/>
              <a:gd name="T93" fmla="*/ 101 h 361"/>
              <a:gd name="T94" fmla="*/ 173 w 688"/>
              <a:gd name="T95" fmla="*/ 33 h 361"/>
              <a:gd name="T96" fmla="*/ 230 w 688"/>
              <a:gd name="T97" fmla="*/ 30 h 361"/>
              <a:gd name="T98" fmla="*/ 240 w 688"/>
              <a:gd name="T99" fmla="*/ 40 h 361"/>
              <a:gd name="T100" fmla="*/ 519 w 688"/>
              <a:gd name="T101" fmla="*/ 321 h 361"/>
              <a:gd name="T102" fmla="*/ 513 w 688"/>
              <a:gd name="T103" fmla="*/ 330 h 361"/>
              <a:gd name="T104" fmla="*/ 455 w 688"/>
              <a:gd name="T105" fmla="*/ 330 h 361"/>
              <a:gd name="T106" fmla="*/ 448 w 688"/>
              <a:gd name="T107" fmla="*/ 40 h 361"/>
              <a:gd name="T108" fmla="*/ 455 w 688"/>
              <a:gd name="T109" fmla="*/ 31 h 361"/>
              <a:gd name="T110" fmla="*/ 513 w 688"/>
              <a:gd name="T111" fmla="*/ 31 h 361"/>
              <a:gd name="T112" fmla="*/ 519 w 688"/>
              <a:gd name="T113" fmla="*/ 101 h 361"/>
              <a:gd name="T114" fmla="*/ 603 w 688"/>
              <a:gd name="T115" fmla="*/ 269 h 361"/>
              <a:gd name="T116" fmla="*/ 559 w 688"/>
              <a:gd name="T117" fmla="*/ 272 h 361"/>
              <a:gd name="T118" fmla="*/ 549 w 688"/>
              <a:gd name="T119" fmla="*/ 261 h 361"/>
              <a:gd name="T120" fmla="*/ 552 w 688"/>
              <a:gd name="T121" fmla="*/ 93 h 361"/>
              <a:gd name="T122" fmla="*/ 596 w 688"/>
              <a:gd name="T123" fmla="*/ 90 h 361"/>
              <a:gd name="T124" fmla="*/ 607 w 688"/>
              <a:gd name="T125" fmla="*/ 10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8" h="361">
                <a:moveTo>
                  <a:pt x="637" y="101"/>
                </a:moveTo>
                <a:lnTo>
                  <a:pt x="637" y="101"/>
                </a:lnTo>
                <a:lnTo>
                  <a:pt x="636" y="92"/>
                </a:lnTo>
                <a:lnTo>
                  <a:pt x="634" y="85"/>
                </a:lnTo>
                <a:lnTo>
                  <a:pt x="630" y="78"/>
                </a:lnTo>
                <a:lnTo>
                  <a:pt x="625" y="72"/>
                </a:lnTo>
                <a:lnTo>
                  <a:pt x="619" y="67"/>
                </a:lnTo>
                <a:lnTo>
                  <a:pt x="612" y="64"/>
                </a:lnTo>
                <a:lnTo>
                  <a:pt x="604" y="61"/>
                </a:lnTo>
                <a:lnTo>
                  <a:pt x="596" y="60"/>
                </a:lnTo>
                <a:lnTo>
                  <a:pt x="559" y="60"/>
                </a:lnTo>
                <a:lnTo>
                  <a:pt x="559" y="60"/>
                </a:lnTo>
                <a:lnTo>
                  <a:pt x="554" y="61"/>
                </a:lnTo>
                <a:lnTo>
                  <a:pt x="549" y="62"/>
                </a:lnTo>
                <a:lnTo>
                  <a:pt x="549" y="40"/>
                </a:lnTo>
                <a:lnTo>
                  <a:pt x="549" y="40"/>
                </a:lnTo>
                <a:lnTo>
                  <a:pt x="548" y="32"/>
                </a:lnTo>
                <a:lnTo>
                  <a:pt x="546" y="25"/>
                </a:lnTo>
                <a:lnTo>
                  <a:pt x="542" y="18"/>
                </a:lnTo>
                <a:lnTo>
                  <a:pt x="537" y="11"/>
                </a:lnTo>
                <a:lnTo>
                  <a:pt x="531" y="7"/>
                </a:lnTo>
                <a:lnTo>
                  <a:pt x="524" y="3"/>
                </a:lnTo>
                <a:lnTo>
                  <a:pt x="516" y="1"/>
                </a:lnTo>
                <a:lnTo>
                  <a:pt x="509" y="0"/>
                </a:lnTo>
                <a:lnTo>
                  <a:pt x="459" y="0"/>
                </a:lnTo>
                <a:lnTo>
                  <a:pt x="459" y="0"/>
                </a:lnTo>
                <a:lnTo>
                  <a:pt x="450" y="1"/>
                </a:lnTo>
                <a:lnTo>
                  <a:pt x="443" y="3"/>
                </a:lnTo>
                <a:lnTo>
                  <a:pt x="436" y="7"/>
                </a:lnTo>
                <a:lnTo>
                  <a:pt x="430" y="11"/>
                </a:lnTo>
                <a:lnTo>
                  <a:pt x="426" y="18"/>
                </a:lnTo>
                <a:lnTo>
                  <a:pt x="422" y="25"/>
                </a:lnTo>
                <a:lnTo>
                  <a:pt x="420" y="32"/>
                </a:lnTo>
                <a:lnTo>
                  <a:pt x="419" y="40"/>
                </a:lnTo>
                <a:lnTo>
                  <a:pt x="419" y="165"/>
                </a:lnTo>
                <a:lnTo>
                  <a:pt x="270" y="165"/>
                </a:lnTo>
                <a:lnTo>
                  <a:pt x="270" y="40"/>
                </a:lnTo>
                <a:lnTo>
                  <a:pt x="270" y="40"/>
                </a:lnTo>
                <a:lnTo>
                  <a:pt x="269" y="32"/>
                </a:lnTo>
                <a:lnTo>
                  <a:pt x="267" y="25"/>
                </a:lnTo>
                <a:lnTo>
                  <a:pt x="263" y="18"/>
                </a:lnTo>
                <a:lnTo>
                  <a:pt x="258" y="11"/>
                </a:lnTo>
                <a:lnTo>
                  <a:pt x="253" y="7"/>
                </a:lnTo>
                <a:lnTo>
                  <a:pt x="245" y="3"/>
                </a:lnTo>
                <a:lnTo>
                  <a:pt x="237" y="1"/>
                </a:lnTo>
                <a:lnTo>
                  <a:pt x="230" y="0"/>
                </a:lnTo>
                <a:lnTo>
                  <a:pt x="180" y="0"/>
                </a:lnTo>
                <a:lnTo>
                  <a:pt x="180" y="0"/>
                </a:lnTo>
                <a:lnTo>
                  <a:pt x="172" y="1"/>
                </a:lnTo>
                <a:lnTo>
                  <a:pt x="164" y="3"/>
                </a:lnTo>
                <a:lnTo>
                  <a:pt x="157" y="7"/>
                </a:lnTo>
                <a:lnTo>
                  <a:pt x="151" y="11"/>
                </a:lnTo>
                <a:lnTo>
                  <a:pt x="147" y="18"/>
                </a:lnTo>
                <a:lnTo>
                  <a:pt x="143" y="25"/>
                </a:lnTo>
                <a:lnTo>
                  <a:pt x="141" y="32"/>
                </a:lnTo>
                <a:lnTo>
                  <a:pt x="140" y="40"/>
                </a:lnTo>
                <a:lnTo>
                  <a:pt x="140" y="62"/>
                </a:lnTo>
                <a:lnTo>
                  <a:pt x="140" y="62"/>
                </a:lnTo>
                <a:lnTo>
                  <a:pt x="135" y="61"/>
                </a:lnTo>
                <a:lnTo>
                  <a:pt x="129" y="60"/>
                </a:lnTo>
                <a:lnTo>
                  <a:pt x="93" y="60"/>
                </a:lnTo>
                <a:lnTo>
                  <a:pt x="93" y="60"/>
                </a:lnTo>
                <a:lnTo>
                  <a:pt x="84" y="61"/>
                </a:lnTo>
                <a:lnTo>
                  <a:pt x="76" y="64"/>
                </a:lnTo>
                <a:lnTo>
                  <a:pt x="70" y="67"/>
                </a:lnTo>
                <a:lnTo>
                  <a:pt x="64" y="72"/>
                </a:lnTo>
                <a:lnTo>
                  <a:pt x="59" y="78"/>
                </a:lnTo>
                <a:lnTo>
                  <a:pt x="55" y="85"/>
                </a:lnTo>
                <a:lnTo>
                  <a:pt x="53" y="92"/>
                </a:lnTo>
                <a:lnTo>
                  <a:pt x="52" y="101"/>
                </a:lnTo>
                <a:lnTo>
                  <a:pt x="52" y="165"/>
                </a:lnTo>
                <a:lnTo>
                  <a:pt x="0" y="165"/>
                </a:lnTo>
                <a:lnTo>
                  <a:pt x="0" y="195"/>
                </a:lnTo>
                <a:lnTo>
                  <a:pt x="52" y="195"/>
                </a:lnTo>
                <a:lnTo>
                  <a:pt x="52" y="261"/>
                </a:lnTo>
                <a:lnTo>
                  <a:pt x="52" y="261"/>
                </a:lnTo>
                <a:lnTo>
                  <a:pt x="53" y="269"/>
                </a:lnTo>
                <a:lnTo>
                  <a:pt x="55" y="277"/>
                </a:lnTo>
                <a:lnTo>
                  <a:pt x="59" y="283"/>
                </a:lnTo>
                <a:lnTo>
                  <a:pt x="64" y="289"/>
                </a:lnTo>
                <a:lnTo>
                  <a:pt x="70" y="294"/>
                </a:lnTo>
                <a:lnTo>
                  <a:pt x="76" y="298"/>
                </a:lnTo>
                <a:lnTo>
                  <a:pt x="84" y="300"/>
                </a:lnTo>
                <a:lnTo>
                  <a:pt x="93" y="302"/>
                </a:lnTo>
                <a:lnTo>
                  <a:pt x="129" y="302"/>
                </a:lnTo>
                <a:lnTo>
                  <a:pt x="129" y="302"/>
                </a:lnTo>
                <a:lnTo>
                  <a:pt x="135" y="300"/>
                </a:lnTo>
                <a:lnTo>
                  <a:pt x="140" y="299"/>
                </a:lnTo>
                <a:lnTo>
                  <a:pt x="140" y="321"/>
                </a:lnTo>
                <a:lnTo>
                  <a:pt x="140" y="321"/>
                </a:lnTo>
                <a:lnTo>
                  <a:pt x="141" y="329"/>
                </a:lnTo>
                <a:lnTo>
                  <a:pt x="143" y="336"/>
                </a:lnTo>
                <a:lnTo>
                  <a:pt x="147" y="344"/>
                </a:lnTo>
                <a:lnTo>
                  <a:pt x="151" y="350"/>
                </a:lnTo>
                <a:lnTo>
                  <a:pt x="157" y="355"/>
                </a:lnTo>
                <a:lnTo>
                  <a:pt x="164" y="358"/>
                </a:lnTo>
                <a:lnTo>
                  <a:pt x="172" y="360"/>
                </a:lnTo>
                <a:lnTo>
                  <a:pt x="180" y="361"/>
                </a:lnTo>
                <a:lnTo>
                  <a:pt x="230" y="361"/>
                </a:lnTo>
                <a:lnTo>
                  <a:pt x="230" y="361"/>
                </a:lnTo>
                <a:lnTo>
                  <a:pt x="237" y="360"/>
                </a:lnTo>
                <a:lnTo>
                  <a:pt x="245" y="358"/>
                </a:lnTo>
                <a:lnTo>
                  <a:pt x="253" y="355"/>
                </a:lnTo>
                <a:lnTo>
                  <a:pt x="258" y="350"/>
                </a:lnTo>
                <a:lnTo>
                  <a:pt x="263" y="344"/>
                </a:lnTo>
                <a:lnTo>
                  <a:pt x="267" y="336"/>
                </a:lnTo>
                <a:lnTo>
                  <a:pt x="269" y="329"/>
                </a:lnTo>
                <a:lnTo>
                  <a:pt x="270" y="321"/>
                </a:lnTo>
                <a:lnTo>
                  <a:pt x="270" y="195"/>
                </a:lnTo>
                <a:lnTo>
                  <a:pt x="419" y="195"/>
                </a:lnTo>
                <a:lnTo>
                  <a:pt x="419" y="321"/>
                </a:lnTo>
                <a:lnTo>
                  <a:pt x="419" y="321"/>
                </a:lnTo>
                <a:lnTo>
                  <a:pt x="420" y="329"/>
                </a:lnTo>
                <a:lnTo>
                  <a:pt x="422" y="336"/>
                </a:lnTo>
                <a:lnTo>
                  <a:pt x="426" y="344"/>
                </a:lnTo>
                <a:lnTo>
                  <a:pt x="430" y="350"/>
                </a:lnTo>
                <a:lnTo>
                  <a:pt x="436" y="355"/>
                </a:lnTo>
                <a:lnTo>
                  <a:pt x="443" y="358"/>
                </a:lnTo>
                <a:lnTo>
                  <a:pt x="450" y="360"/>
                </a:lnTo>
                <a:lnTo>
                  <a:pt x="459" y="361"/>
                </a:lnTo>
                <a:lnTo>
                  <a:pt x="509" y="361"/>
                </a:lnTo>
                <a:lnTo>
                  <a:pt x="509" y="361"/>
                </a:lnTo>
                <a:lnTo>
                  <a:pt x="516" y="360"/>
                </a:lnTo>
                <a:lnTo>
                  <a:pt x="524" y="358"/>
                </a:lnTo>
                <a:lnTo>
                  <a:pt x="531" y="355"/>
                </a:lnTo>
                <a:lnTo>
                  <a:pt x="537" y="350"/>
                </a:lnTo>
                <a:lnTo>
                  <a:pt x="542" y="344"/>
                </a:lnTo>
                <a:lnTo>
                  <a:pt x="546" y="336"/>
                </a:lnTo>
                <a:lnTo>
                  <a:pt x="548" y="329"/>
                </a:lnTo>
                <a:lnTo>
                  <a:pt x="549" y="321"/>
                </a:lnTo>
                <a:lnTo>
                  <a:pt x="549" y="299"/>
                </a:lnTo>
                <a:lnTo>
                  <a:pt x="549" y="299"/>
                </a:lnTo>
                <a:lnTo>
                  <a:pt x="554" y="300"/>
                </a:lnTo>
                <a:lnTo>
                  <a:pt x="559" y="302"/>
                </a:lnTo>
                <a:lnTo>
                  <a:pt x="596" y="302"/>
                </a:lnTo>
                <a:lnTo>
                  <a:pt x="596" y="302"/>
                </a:lnTo>
                <a:lnTo>
                  <a:pt x="604" y="300"/>
                </a:lnTo>
                <a:lnTo>
                  <a:pt x="612" y="298"/>
                </a:lnTo>
                <a:lnTo>
                  <a:pt x="619" y="294"/>
                </a:lnTo>
                <a:lnTo>
                  <a:pt x="625" y="289"/>
                </a:lnTo>
                <a:lnTo>
                  <a:pt x="630" y="283"/>
                </a:lnTo>
                <a:lnTo>
                  <a:pt x="634" y="277"/>
                </a:lnTo>
                <a:lnTo>
                  <a:pt x="636" y="269"/>
                </a:lnTo>
                <a:lnTo>
                  <a:pt x="637" y="261"/>
                </a:lnTo>
                <a:lnTo>
                  <a:pt x="637" y="195"/>
                </a:lnTo>
                <a:lnTo>
                  <a:pt x="688" y="195"/>
                </a:lnTo>
                <a:lnTo>
                  <a:pt x="688" y="165"/>
                </a:lnTo>
                <a:lnTo>
                  <a:pt x="637" y="165"/>
                </a:lnTo>
                <a:lnTo>
                  <a:pt x="637" y="101"/>
                </a:lnTo>
                <a:close/>
                <a:moveTo>
                  <a:pt x="140" y="261"/>
                </a:moveTo>
                <a:lnTo>
                  <a:pt x="140" y="261"/>
                </a:lnTo>
                <a:lnTo>
                  <a:pt x="139" y="265"/>
                </a:lnTo>
                <a:lnTo>
                  <a:pt x="137" y="269"/>
                </a:lnTo>
                <a:lnTo>
                  <a:pt x="133" y="271"/>
                </a:lnTo>
                <a:lnTo>
                  <a:pt x="129" y="272"/>
                </a:lnTo>
                <a:lnTo>
                  <a:pt x="93" y="272"/>
                </a:lnTo>
                <a:lnTo>
                  <a:pt x="93" y="272"/>
                </a:lnTo>
                <a:lnTo>
                  <a:pt x="89" y="271"/>
                </a:lnTo>
                <a:lnTo>
                  <a:pt x="84" y="269"/>
                </a:lnTo>
                <a:lnTo>
                  <a:pt x="82" y="265"/>
                </a:lnTo>
                <a:lnTo>
                  <a:pt x="81" y="261"/>
                </a:lnTo>
                <a:lnTo>
                  <a:pt x="81" y="101"/>
                </a:lnTo>
                <a:lnTo>
                  <a:pt x="81" y="101"/>
                </a:lnTo>
                <a:lnTo>
                  <a:pt x="82" y="96"/>
                </a:lnTo>
                <a:lnTo>
                  <a:pt x="84" y="93"/>
                </a:lnTo>
                <a:lnTo>
                  <a:pt x="89" y="90"/>
                </a:lnTo>
                <a:lnTo>
                  <a:pt x="93" y="90"/>
                </a:lnTo>
                <a:lnTo>
                  <a:pt x="129" y="90"/>
                </a:lnTo>
                <a:lnTo>
                  <a:pt x="129" y="90"/>
                </a:lnTo>
                <a:lnTo>
                  <a:pt x="133" y="90"/>
                </a:lnTo>
                <a:lnTo>
                  <a:pt x="137" y="93"/>
                </a:lnTo>
                <a:lnTo>
                  <a:pt x="139" y="96"/>
                </a:lnTo>
                <a:lnTo>
                  <a:pt x="140" y="101"/>
                </a:lnTo>
                <a:lnTo>
                  <a:pt x="140" y="261"/>
                </a:lnTo>
                <a:close/>
                <a:moveTo>
                  <a:pt x="240" y="321"/>
                </a:moveTo>
                <a:lnTo>
                  <a:pt x="240" y="321"/>
                </a:lnTo>
                <a:lnTo>
                  <a:pt x="239" y="325"/>
                </a:lnTo>
                <a:lnTo>
                  <a:pt x="237" y="328"/>
                </a:lnTo>
                <a:lnTo>
                  <a:pt x="233" y="330"/>
                </a:lnTo>
                <a:lnTo>
                  <a:pt x="230" y="331"/>
                </a:lnTo>
                <a:lnTo>
                  <a:pt x="180" y="331"/>
                </a:lnTo>
                <a:lnTo>
                  <a:pt x="180" y="331"/>
                </a:lnTo>
                <a:lnTo>
                  <a:pt x="176" y="330"/>
                </a:lnTo>
                <a:lnTo>
                  <a:pt x="173" y="328"/>
                </a:lnTo>
                <a:lnTo>
                  <a:pt x="171" y="325"/>
                </a:lnTo>
                <a:lnTo>
                  <a:pt x="170" y="321"/>
                </a:lnTo>
                <a:lnTo>
                  <a:pt x="170" y="261"/>
                </a:lnTo>
                <a:lnTo>
                  <a:pt x="170" y="101"/>
                </a:lnTo>
                <a:lnTo>
                  <a:pt x="170" y="40"/>
                </a:lnTo>
                <a:lnTo>
                  <a:pt x="170" y="40"/>
                </a:lnTo>
                <a:lnTo>
                  <a:pt x="171" y="36"/>
                </a:lnTo>
                <a:lnTo>
                  <a:pt x="173" y="33"/>
                </a:lnTo>
                <a:lnTo>
                  <a:pt x="176" y="31"/>
                </a:lnTo>
                <a:lnTo>
                  <a:pt x="180" y="30"/>
                </a:lnTo>
                <a:lnTo>
                  <a:pt x="230" y="30"/>
                </a:lnTo>
                <a:lnTo>
                  <a:pt x="230" y="30"/>
                </a:lnTo>
                <a:lnTo>
                  <a:pt x="233" y="31"/>
                </a:lnTo>
                <a:lnTo>
                  <a:pt x="237" y="33"/>
                </a:lnTo>
                <a:lnTo>
                  <a:pt x="239" y="36"/>
                </a:lnTo>
                <a:lnTo>
                  <a:pt x="240" y="40"/>
                </a:lnTo>
                <a:lnTo>
                  <a:pt x="240" y="321"/>
                </a:lnTo>
                <a:close/>
                <a:moveTo>
                  <a:pt x="519" y="101"/>
                </a:moveTo>
                <a:lnTo>
                  <a:pt x="519" y="261"/>
                </a:lnTo>
                <a:lnTo>
                  <a:pt x="519" y="321"/>
                </a:lnTo>
                <a:lnTo>
                  <a:pt x="519" y="321"/>
                </a:lnTo>
                <a:lnTo>
                  <a:pt x="518" y="325"/>
                </a:lnTo>
                <a:lnTo>
                  <a:pt x="516" y="328"/>
                </a:lnTo>
                <a:lnTo>
                  <a:pt x="513" y="330"/>
                </a:lnTo>
                <a:lnTo>
                  <a:pt x="509" y="331"/>
                </a:lnTo>
                <a:lnTo>
                  <a:pt x="459" y="331"/>
                </a:lnTo>
                <a:lnTo>
                  <a:pt x="459" y="331"/>
                </a:lnTo>
                <a:lnTo>
                  <a:pt x="455" y="330"/>
                </a:lnTo>
                <a:lnTo>
                  <a:pt x="451" y="328"/>
                </a:lnTo>
                <a:lnTo>
                  <a:pt x="449" y="325"/>
                </a:lnTo>
                <a:lnTo>
                  <a:pt x="448" y="321"/>
                </a:lnTo>
                <a:lnTo>
                  <a:pt x="448" y="40"/>
                </a:lnTo>
                <a:lnTo>
                  <a:pt x="448" y="40"/>
                </a:lnTo>
                <a:lnTo>
                  <a:pt x="449" y="36"/>
                </a:lnTo>
                <a:lnTo>
                  <a:pt x="451" y="33"/>
                </a:lnTo>
                <a:lnTo>
                  <a:pt x="455" y="31"/>
                </a:lnTo>
                <a:lnTo>
                  <a:pt x="459" y="30"/>
                </a:lnTo>
                <a:lnTo>
                  <a:pt x="509" y="30"/>
                </a:lnTo>
                <a:lnTo>
                  <a:pt x="509" y="30"/>
                </a:lnTo>
                <a:lnTo>
                  <a:pt x="513" y="31"/>
                </a:lnTo>
                <a:lnTo>
                  <a:pt x="516" y="33"/>
                </a:lnTo>
                <a:lnTo>
                  <a:pt x="518" y="36"/>
                </a:lnTo>
                <a:lnTo>
                  <a:pt x="519" y="40"/>
                </a:lnTo>
                <a:lnTo>
                  <a:pt x="519" y="101"/>
                </a:lnTo>
                <a:close/>
                <a:moveTo>
                  <a:pt x="607" y="261"/>
                </a:moveTo>
                <a:lnTo>
                  <a:pt x="607" y="261"/>
                </a:lnTo>
                <a:lnTo>
                  <a:pt x="606" y="265"/>
                </a:lnTo>
                <a:lnTo>
                  <a:pt x="603" y="269"/>
                </a:lnTo>
                <a:lnTo>
                  <a:pt x="600" y="271"/>
                </a:lnTo>
                <a:lnTo>
                  <a:pt x="596" y="272"/>
                </a:lnTo>
                <a:lnTo>
                  <a:pt x="559" y="272"/>
                </a:lnTo>
                <a:lnTo>
                  <a:pt x="559" y="272"/>
                </a:lnTo>
                <a:lnTo>
                  <a:pt x="555" y="271"/>
                </a:lnTo>
                <a:lnTo>
                  <a:pt x="552" y="269"/>
                </a:lnTo>
                <a:lnTo>
                  <a:pt x="550" y="265"/>
                </a:lnTo>
                <a:lnTo>
                  <a:pt x="549" y="261"/>
                </a:lnTo>
                <a:lnTo>
                  <a:pt x="549" y="101"/>
                </a:lnTo>
                <a:lnTo>
                  <a:pt x="549" y="101"/>
                </a:lnTo>
                <a:lnTo>
                  <a:pt x="550" y="96"/>
                </a:lnTo>
                <a:lnTo>
                  <a:pt x="552" y="93"/>
                </a:lnTo>
                <a:lnTo>
                  <a:pt x="555" y="90"/>
                </a:lnTo>
                <a:lnTo>
                  <a:pt x="559" y="90"/>
                </a:lnTo>
                <a:lnTo>
                  <a:pt x="596" y="90"/>
                </a:lnTo>
                <a:lnTo>
                  <a:pt x="596" y="90"/>
                </a:lnTo>
                <a:lnTo>
                  <a:pt x="600" y="90"/>
                </a:lnTo>
                <a:lnTo>
                  <a:pt x="603" y="93"/>
                </a:lnTo>
                <a:lnTo>
                  <a:pt x="606" y="96"/>
                </a:lnTo>
                <a:lnTo>
                  <a:pt x="607" y="101"/>
                </a:lnTo>
                <a:lnTo>
                  <a:pt x="607" y="2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74" name="Picture 73"/>
          <p:cNvPicPr>
            <a:picLocks noChangeAspect="1"/>
          </p:cNvPicPr>
          <p:nvPr/>
        </p:nvPicPr>
        <p:blipFill rotWithShape="1">
          <a:blip r:embed="rId4" cstate="screen">
            <a:extLst>
              <a:ext uri="{28A0092B-C50C-407E-A947-70E740481C1C}">
                <a14:useLocalDpi xmlns:a14="http://schemas.microsoft.com/office/drawing/2010/main"/>
              </a:ext>
            </a:extLst>
          </a:blip>
          <a:srcRect l="-2201" t="1" r="85104" b="-12207"/>
          <a:stretch/>
        </p:blipFill>
        <p:spPr>
          <a:xfrm>
            <a:off x="3436802" y="3066180"/>
            <a:ext cx="496331" cy="391975"/>
          </a:xfrm>
          <a:prstGeom prst="rect">
            <a:avLst/>
          </a:prstGeom>
        </p:spPr>
      </p:pic>
      <p:pic>
        <p:nvPicPr>
          <p:cNvPr id="75" name="Picture 74"/>
          <p:cNvPicPr>
            <a:picLocks noChangeAspect="1"/>
          </p:cNvPicPr>
          <p:nvPr/>
        </p:nvPicPr>
        <p:blipFill rotWithShape="1">
          <a:blip r:embed="rId4" cstate="screen">
            <a:extLst>
              <a:ext uri="{28A0092B-C50C-407E-A947-70E740481C1C}">
                <a14:useLocalDpi xmlns:a14="http://schemas.microsoft.com/office/drawing/2010/main"/>
              </a:ext>
            </a:extLst>
          </a:blip>
          <a:srcRect l="63310" t="1" r="19593" b="-12207"/>
          <a:stretch/>
        </p:blipFill>
        <p:spPr>
          <a:xfrm>
            <a:off x="1235927" y="3041699"/>
            <a:ext cx="511527" cy="403975"/>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0800" y="1362657"/>
            <a:ext cx="327971" cy="563815"/>
          </a:xfrm>
          <a:prstGeom prst="rect">
            <a:avLst/>
          </a:prstGeom>
        </p:spPr>
      </p:pic>
      <p:sp>
        <p:nvSpPr>
          <p:cNvPr id="82" name="Rectangle 81"/>
          <p:cNvSpPr/>
          <p:nvPr/>
        </p:nvSpPr>
        <p:spPr>
          <a:xfrm>
            <a:off x="0" y="4789375"/>
            <a:ext cx="9147421" cy="307777"/>
          </a:xfrm>
          <a:prstGeom prst="rect">
            <a:avLst/>
          </a:prstGeom>
        </p:spPr>
        <p:txBody>
          <a:bodyPr wrap="square">
            <a:spAutoFit/>
          </a:bodyPr>
          <a:lstStyle/>
          <a:p>
            <a:pPr algn="ctr"/>
            <a:r>
              <a:rPr lang="en-US" sz="700">
                <a:solidFill>
                  <a:srgbClr val="25401E"/>
                </a:solidFill>
                <a:latin typeface="Century Gothic" charset="0"/>
                <a:ea typeface="Century Gothic" charset="0"/>
                <a:cs typeface="Century Gothic" charset="0"/>
              </a:rPr>
              <a:t>Slater  &amp; Phillips. J Sport Sci. 29(Suppl 1):S67-77, 2011.; Stellingwerff et al.  J Sport Sci. 29(Suppl 1):S79-89, 2011.; Packer et al. Front </a:t>
            </a:r>
            <a:r>
              <a:rPr lang="en-US" sz="700" err="1">
                <a:solidFill>
                  <a:srgbClr val="25401E"/>
                </a:solidFill>
                <a:latin typeface="Century Gothic" charset="0"/>
                <a:ea typeface="Century Gothic" charset="0"/>
                <a:cs typeface="Century Gothic" charset="0"/>
              </a:rPr>
              <a:t>Nutr</a:t>
            </a:r>
            <a:r>
              <a:rPr lang="en-US" sz="700">
                <a:solidFill>
                  <a:srgbClr val="25401E"/>
                </a:solidFill>
                <a:latin typeface="Century Gothic" charset="0"/>
                <a:ea typeface="Century Gothic" charset="0"/>
                <a:cs typeface="Century Gothic" charset="0"/>
              </a:rPr>
              <a:t>. 4(64):1-8, 2017.</a:t>
            </a:r>
          </a:p>
          <a:p>
            <a:pPr algn="ctr"/>
            <a:r>
              <a:rPr lang="en-US" sz="700">
                <a:solidFill>
                  <a:srgbClr val="25401E"/>
                </a:solidFill>
                <a:latin typeface="Century Gothic" charset="0"/>
                <a:ea typeface="Century Gothic" charset="0"/>
                <a:cs typeface="Century Gothic" charset="0"/>
              </a:rPr>
              <a:t>Joint Position Statement: Nutrition and Athletic Performance. Med </a:t>
            </a:r>
            <a:r>
              <a:rPr lang="en-US" sz="700" err="1">
                <a:solidFill>
                  <a:srgbClr val="25401E"/>
                </a:solidFill>
                <a:latin typeface="Century Gothic" charset="0"/>
                <a:ea typeface="Century Gothic" charset="0"/>
                <a:cs typeface="Century Gothic" charset="0"/>
              </a:rPr>
              <a:t>Sci</a:t>
            </a:r>
            <a:r>
              <a:rPr lang="en-US" sz="700">
                <a:solidFill>
                  <a:srgbClr val="25401E"/>
                </a:solidFill>
                <a:latin typeface="Century Gothic" charset="0"/>
                <a:ea typeface="Century Gothic" charset="0"/>
                <a:cs typeface="Century Gothic" charset="0"/>
              </a:rPr>
              <a:t> Sports </a:t>
            </a:r>
            <a:r>
              <a:rPr lang="en-US" sz="700" err="1">
                <a:solidFill>
                  <a:srgbClr val="25401E"/>
                </a:solidFill>
                <a:latin typeface="Century Gothic" charset="0"/>
                <a:ea typeface="Century Gothic" charset="0"/>
                <a:cs typeface="Century Gothic" charset="0"/>
              </a:rPr>
              <a:t>Exerc</a:t>
            </a:r>
            <a:r>
              <a:rPr lang="en-US" sz="700">
                <a:solidFill>
                  <a:srgbClr val="25401E"/>
                </a:solidFill>
                <a:latin typeface="Century Gothic" charset="0"/>
                <a:ea typeface="Century Gothic" charset="0"/>
                <a:cs typeface="Century Gothic" charset="0"/>
              </a:rPr>
              <a:t>. 48:543-68, 2016</a:t>
            </a:r>
            <a:endParaRPr lang="en-US" sz="800"/>
          </a:p>
        </p:txBody>
      </p:sp>
      <p:sp>
        <p:nvSpPr>
          <p:cNvPr id="45" name="Rectangle 44">
            <a:extLst>
              <a:ext uri="{FF2B5EF4-FFF2-40B4-BE49-F238E27FC236}">
                <a16:creationId xmlns:a16="http://schemas.microsoft.com/office/drawing/2014/main" id="{6147035F-634A-4A43-B664-1D590F8B7CC2}"/>
              </a:ext>
            </a:extLst>
          </p:cNvPr>
          <p:cNvSpPr/>
          <p:nvPr/>
        </p:nvSpPr>
        <p:spPr>
          <a:xfrm>
            <a:off x="6814538" y="3952727"/>
            <a:ext cx="2209699" cy="523220"/>
          </a:xfrm>
          <a:prstGeom prst="rect">
            <a:avLst/>
          </a:prstGeom>
        </p:spPr>
        <p:txBody>
          <a:bodyPr wrap="square">
            <a:spAutoFit/>
          </a:bodyPr>
          <a:lstStyle/>
          <a:p>
            <a:pPr algn="ctr"/>
            <a:r>
              <a:rPr lang="en-US" sz="1400" b="1" i="1">
                <a:solidFill>
                  <a:srgbClr val="2D4E1E"/>
                </a:solidFill>
                <a:latin typeface="Century Gothic" charset="0"/>
                <a:ea typeface="Century Gothic" charset="0"/>
                <a:cs typeface="Century Gothic" charset="0"/>
              </a:rPr>
              <a:t>METABOLIC ADAPTATION</a:t>
            </a:r>
          </a:p>
        </p:txBody>
      </p:sp>
      <p:sp>
        <p:nvSpPr>
          <p:cNvPr id="46" name="Rectangle 45">
            <a:extLst>
              <a:ext uri="{FF2B5EF4-FFF2-40B4-BE49-F238E27FC236}">
                <a16:creationId xmlns:a16="http://schemas.microsoft.com/office/drawing/2014/main" id="{498E5D1F-4938-4619-B859-6629BDE10270}"/>
              </a:ext>
            </a:extLst>
          </p:cNvPr>
          <p:cNvSpPr/>
          <p:nvPr/>
        </p:nvSpPr>
        <p:spPr>
          <a:xfrm>
            <a:off x="2582384" y="3977349"/>
            <a:ext cx="2209699" cy="307777"/>
          </a:xfrm>
          <a:prstGeom prst="rect">
            <a:avLst/>
          </a:prstGeom>
        </p:spPr>
        <p:txBody>
          <a:bodyPr wrap="square">
            <a:spAutoFit/>
          </a:bodyPr>
          <a:lstStyle/>
          <a:p>
            <a:pPr algn="ctr"/>
            <a:r>
              <a:rPr lang="en-US" sz="1400" b="1" i="1">
                <a:solidFill>
                  <a:srgbClr val="2D4E1E"/>
                </a:solidFill>
                <a:latin typeface="Century Gothic" charset="0"/>
                <a:ea typeface="Century Gothic" charset="0"/>
                <a:cs typeface="Century Gothic" charset="0"/>
              </a:rPr>
              <a:t>REPAIR</a:t>
            </a:r>
          </a:p>
        </p:txBody>
      </p:sp>
      <p:sp>
        <p:nvSpPr>
          <p:cNvPr id="54" name="Rectangle 53">
            <a:extLst>
              <a:ext uri="{FF2B5EF4-FFF2-40B4-BE49-F238E27FC236}">
                <a16:creationId xmlns:a16="http://schemas.microsoft.com/office/drawing/2014/main" id="{63945A1E-3E4C-45B5-9719-BEA5AA806018}"/>
              </a:ext>
            </a:extLst>
          </p:cNvPr>
          <p:cNvSpPr/>
          <p:nvPr/>
        </p:nvSpPr>
        <p:spPr>
          <a:xfrm>
            <a:off x="4690584" y="3977349"/>
            <a:ext cx="2209699" cy="307777"/>
          </a:xfrm>
          <a:prstGeom prst="rect">
            <a:avLst/>
          </a:prstGeom>
        </p:spPr>
        <p:txBody>
          <a:bodyPr wrap="square">
            <a:spAutoFit/>
          </a:bodyPr>
          <a:lstStyle/>
          <a:p>
            <a:pPr algn="ctr"/>
            <a:r>
              <a:rPr lang="en-US" sz="1400" b="1" i="1">
                <a:solidFill>
                  <a:srgbClr val="2D4E1E"/>
                </a:solidFill>
                <a:latin typeface="Century Gothic" charset="0"/>
                <a:ea typeface="Century Gothic" charset="0"/>
                <a:cs typeface="Century Gothic" charset="0"/>
              </a:rPr>
              <a:t>REMODELING</a:t>
            </a:r>
          </a:p>
        </p:txBody>
      </p:sp>
      <p:sp>
        <p:nvSpPr>
          <p:cNvPr id="55" name="Rectangle 54">
            <a:extLst>
              <a:ext uri="{FF2B5EF4-FFF2-40B4-BE49-F238E27FC236}">
                <a16:creationId xmlns:a16="http://schemas.microsoft.com/office/drawing/2014/main" id="{1CF4DD99-FAB8-4C66-986F-B95E98FEC52D}"/>
              </a:ext>
            </a:extLst>
          </p:cNvPr>
          <p:cNvSpPr/>
          <p:nvPr/>
        </p:nvSpPr>
        <p:spPr>
          <a:xfrm>
            <a:off x="370518" y="3953808"/>
            <a:ext cx="2209699" cy="523220"/>
          </a:xfrm>
          <a:prstGeom prst="rect">
            <a:avLst/>
          </a:prstGeom>
        </p:spPr>
        <p:txBody>
          <a:bodyPr wrap="square">
            <a:spAutoFit/>
          </a:bodyPr>
          <a:lstStyle/>
          <a:p>
            <a:pPr algn="ctr"/>
            <a:r>
              <a:rPr lang="en-US" sz="1400" b="1" i="1">
                <a:solidFill>
                  <a:srgbClr val="2D4E1E"/>
                </a:solidFill>
                <a:latin typeface="Century Gothic" charset="0"/>
                <a:ea typeface="Century Gothic" charset="0"/>
                <a:cs typeface="Century Gothic" charset="0"/>
              </a:rPr>
              <a:t>PROTEIN </a:t>
            </a:r>
          </a:p>
          <a:p>
            <a:pPr algn="ctr"/>
            <a:r>
              <a:rPr lang="en-US" sz="1400" b="1" i="1">
                <a:solidFill>
                  <a:srgbClr val="2D4E1E"/>
                </a:solidFill>
                <a:latin typeface="Century Gothic" charset="0"/>
                <a:ea typeface="Century Gothic" charset="0"/>
                <a:cs typeface="Century Gothic" charset="0"/>
              </a:rPr>
              <a:t>TURNOVER</a:t>
            </a:r>
          </a:p>
        </p:txBody>
      </p:sp>
      <p:pic>
        <p:nvPicPr>
          <p:cNvPr id="20" name="Graphic 19" descr="Cycling">
            <a:extLst>
              <a:ext uri="{FF2B5EF4-FFF2-40B4-BE49-F238E27FC236}">
                <a16:creationId xmlns:a16="http://schemas.microsoft.com/office/drawing/2014/main" id="{2CAC7F4F-B7C0-439F-8153-27D6B4D560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7733" y="3015840"/>
            <a:ext cx="457200" cy="457200"/>
          </a:xfrm>
          <a:prstGeom prst="rect">
            <a:avLst/>
          </a:prstGeom>
        </p:spPr>
      </p:pic>
    </p:spTree>
    <p:extLst>
      <p:ext uri="{BB962C8B-B14F-4D97-AF65-F5344CB8AC3E}">
        <p14:creationId xmlns:p14="http://schemas.microsoft.com/office/powerpoint/2010/main" val="184601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3497" y="7941"/>
            <a:ext cx="9161768" cy="5110470"/>
          </a:xfrm>
          <a:prstGeom prst="rect">
            <a:avLst/>
          </a:prstGeom>
        </p:spPr>
      </p:pic>
      <p:grpSp>
        <p:nvGrpSpPr>
          <p:cNvPr id="18" name="Group 17"/>
          <p:cNvGrpSpPr/>
          <p:nvPr/>
        </p:nvGrpSpPr>
        <p:grpSpPr>
          <a:xfrm>
            <a:off x="0" y="1841863"/>
            <a:ext cx="9158271" cy="1459774"/>
            <a:chOff x="0" y="2920038"/>
            <a:chExt cx="9158271" cy="1459774"/>
          </a:xfrm>
        </p:grpSpPr>
        <p:grpSp>
          <p:nvGrpSpPr>
            <p:cNvPr id="4" name="Group 3"/>
            <p:cNvGrpSpPr/>
            <p:nvPr/>
          </p:nvGrpSpPr>
          <p:grpSpPr>
            <a:xfrm>
              <a:off x="0" y="2920038"/>
              <a:ext cx="9158271" cy="1459774"/>
              <a:chOff x="-7136" y="2177892"/>
              <a:chExt cx="9158271" cy="1459774"/>
            </a:xfrm>
          </p:grpSpPr>
          <p:grpSp>
            <p:nvGrpSpPr>
              <p:cNvPr id="5" name="Group 4"/>
              <p:cNvGrpSpPr/>
              <p:nvPr/>
            </p:nvGrpSpPr>
            <p:grpSpPr>
              <a:xfrm>
                <a:off x="-7136" y="2177892"/>
                <a:ext cx="9158271" cy="1459774"/>
                <a:chOff x="0" y="-1"/>
                <a:chExt cx="9151130" cy="1300481"/>
              </a:xfrm>
            </p:grpSpPr>
            <p:sp>
              <p:nvSpPr>
                <p:cNvPr id="7" name="Rectangle 6"/>
                <p:cNvSpPr/>
                <p:nvPr/>
              </p:nvSpPr>
              <p:spPr>
                <a:xfrm>
                  <a:off x="7130" y="0"/>
                  <a:ext cx="9144000" cy="1300480"/>
                </a:xfrm>
                <a:prstGeom prst="rect">
                  <a:avLst/>
                </a:prstGeom>
                <a:solidFill>
                  <a:srgbClr val="000000">
                    <a:alpha val="5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p:cNvSpPr/>
                <p:nvPr/>
              </p:nvSpPr>
              <p:spPr>
                <a:xfrm>
                  <a:off x="0" y="-1"/>
                  <a:ext cx="1771864" cy="1300480"/>
                </a:xfrm>
                <a:custGeom>
                  <a:avLst/>
                  <a:gdLst>
                    <a:gd name="connsiteX0" fmla="*/ 0 w 1757680"/>
                    <a:gd name="connsiteY0" fmla="*/ 0 h 1300480"/>
                    <a:gd name="connsiteX1" fmla="*/ 1757680 w 1757680"/>
                    <a:gd name="connsiteY1" fmla="*/ 0 h 1300480"/>
                    <a:gd name="connsiteX2" fmla="*/ 1757680 w 1757680"/>
                    <a:gd name="connsiteY2" fmla="*/ 1300480 h 1300480"/>
                    <a:gd name="connsiteX3" fmla="*/ 0 w 1757680"/>
                    <a:gd name="connsiteY3" fmla="*/ 1300480 h 1300480"/>
                    <a:gd name="connsiteX4" fmla="*/ 0 w 1757680"/>
                    <a:gd name="connsiteY4" fmla="*/ 0 h 1300480"/>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0480 h 1310640"/>
                    <a:gd name="connsiteX4" fmla="*/ 0 w 1757680"/>
                    <a:gd name="connsiteY4" fmla="*/ 0 h 1310640"/>
                    <a:gd name="connsiteX0" fmla="*/ 0 w 1757680"/>
                    <a:gd name="connsiteY0" fmla="*/ 0 h 1324162"/>
                    <a:gd name="connsiteX1" fmla="*/ 1757680 w 1757680"/>
                    <a:gd name="connsiteY1" fmla="*/ 0 h 1324162"/>
                    <a:gd name="connsiteX2" fmla="*/ 1280160 w 1757680"/>
                    <a:gd name="connsiteY2" fmla="*/ 1310640 h 1324162"/>
                    <a:gd name="connsiteX3" fmla="*/ 0 w 1757680"/>
                    <a:gd name="connsiteY3" fmla="*/ 1324162 h 1324162"/>
                    <a:gd name="connsiteX4" fmla="*/ 0 w 1757680"/>
                    <a:gd name="connsiteY4" fmla="*/ 0 h 1324162"/>
                    <a:gd name="connsiteX0" fmla="*/ 0 w 1757680"/>
                    <a:gd name="connsiteY0" fmla="*/ 0 h 1310640"/>
                    <a:gd name="connsiteX1" fmla="*/ 1757680 w 1757680"/>
                    <a:gd name="connsiteY1" fmla="*/ 0 h 1310640"/>
                    <a:gd name="connsiteX2" fmla="*/ 1280160 w 1757680"/>
                    <a:gd name="connsiteY2" fmla="*/ 1310640 h 1310640"/>
                    <a:gd name="connsiteX3" fmla="*/ 0 w 1757680"/>
                    <a:gd name="connsiteY3" fmla="*/ 1308374 h 1310640"/>
                    <a:gd name="connsiteX4" fmla="*/ 0 w 1757680"/>
                    <a:gd name="connsiteY4" fmla="*/ 0 h 13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80" h="1310640">
                      <a:moveTo>
                        <a:pt x="0" y="0"/>
                      </a:moveTo>
                      <a:lnTo>
                        <a:pt x="1757680" y="0"/>
                      </a:lnTo>
                      <a:lnTo>
                        <a:pt x="1280160" y="1310640"/>
                      </a:lnTo>
                      <a:lnTo>
                        <a:pt x="0" y="1308374"/>
                      </a:lnTo>
                      <a:lnTo>
                        <a:pt x="0" y="0"/>
                      </a:lnTo>
                      <a:close/>
                    </a:path>
                  </a:pathLst>
                </a:custGeom>
                <a:solidFill>
                  <a:srgbClr val="69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829" y="2358168"/>
                <a:ext cx="996371" cy="1099222"/>
              </a:xfrm>
              <a:prstGeom prst="rect">
                <a:avLst/>
              </a:prstGeom>
            </p:spPr>
          </p:pic>
        </p:grpSp>
        <p:sp>
          <p:nvSpPr>
            <p:cNvPr id="9" name="Rectangle 8"/>
            <p:cNvSpPr/>
            <p:nvPr/>
          </p:nvSpPr>
          <p:spPr>
            <a:xfrm>
              <a:off x="1669312" y="3231487"/>
              <a:ext cx="7336465" cy="769441"/>
            </a:xfrm>
            <a:prstGeom prst="rect">
              <a:avLst/>
            </a:prstGeom>
          </p:spPr>
          <p:txBody>
            <a:bodyPr wrap="square">
              <a:spAutoFit/>
            </a:bodyPr>
            <a:lstStyle/>
            <a:p>
              <a:r>
                <a:rPr lang="en-US" sz="2200" b="1">
                  <a:solidFill>
                    <a:schemeClr val="bg1"/>
                  </a:solidFill>
                  <a:latin typeface="Century Gothic" charset="0"/>
                  <a:ea typeface="Century Gothic" charset="0"/>
                  <a:cs typeface="Century Gothic" charset="0"/>
                </a:rPr>
                <a:t>SPORTS NUTRITION AND PROTEIN FOR RECOVERY:</a:t>
              </a:r>
            </a:p>
            <a:p>
              <a:r>
                <a:rPr lang="en-US" sz="2200">
                  <a:solidFill>
                    <a:srgbClr val="FFD00D"/>
                  </a:solidFill>
                  <a:latin typeface="Century Gothic" charset="0"/>
                  <a:ea typeface="Century Gothic" charset="0"/>
                  <a:cs typeface="Century Gothic" charset="0"/>
                </a:rPr>
                <a:t>Provide the amino acid substrates to promote MPS</a:t>
              </a:r>
              <a:endParaRPr lang="en-US" sz="2200">
                <a:solidFill>
                  <a:schemeClr val="bg1"/>
                </a:solidFill>
                <a:latin typeface="Century Gothic" charset="0"/>
                <a:ea typeface="Century Gothic" charset="0"/>
                <a:cs typeface="Century Gothic" charset="0"/>
              </a:endParaRPr>
            </a:p>
          </p:txBody>
        </p:sp>
        <p:sp>
          <p:nvSpPr>
            <p:cNvPr id="13" name="Freeform 26"/>
            <p:cNvSpPr>
              <a:spLocks noEditPoints="1"/>
            </p:cNvSpPr>
            <p:nvPr/>
          </p:nvSpPr>
          <p:spPr bwMode="auto">
            <a:xfrm>
              <a:off x="367099" y="3455229"/>
              <a:ext cx="742102" cy="389388"/>
            </a:xfrm>
            <a:custGeom>
              <a:avLst/>
              <a:gdLst>
                <a:gd name="T0" fmla="*/ 634 w 688"/>
                <a:gd name="T1" fmla="*/ 85 h 361"/>
                <a:gd name="T2" fmla="*/ 612 w 688"/>
                <a:gd name="T3" fmla="*/ 64 h 361"/>
                <a:gd name="T4" fmla="*/ 559 w 688"/>
                <a:gd name="T5" fmla="*/ 60 h 361"/>
                <a:gd name="T6" fmla="*/ 549 w 688"/>
                <a:gd name="T7" fmla="*/ 40 h 361"/>
                <a:gd name="T8" fmla="*/ 537 w 688"/>
                <a:gd name="T9" fmla="*/ 11 h 361"/>
                <a:gd name="T10" fmla="*/ 509 w 688"/>
                <a:gd name="T11" fmla="*/ 0 h 361"/>
                <a:gd name="T12" fmla="*/ 443 w 688"/>
                <a:gd name="T13" fmla="*/ 3 h 361"/>
                <a:gd name="T14" fmla="*/ 422 w 688"/>
                <a:gd name="T15" fmla="*/ 25 h 361"/>
                <a:gd name="T16" fmla="*/ 270 w 688"/>
                <a:gd name="T17" fmla="*/ 165 h 361"/>
                <a:gd name="T18" fmla="*/ 267 w 688"/>
                <a:gd name="T19" fmla="*/ 25 h 361"/>
                <a:gd name="T20" fmla="*/ 245 w 688"/>
                <a:gd name="T21" fmla="*/ 3 h 361"/>
                <a:gd name="T22" fmla="*/ 180 w 688"/>
                <a:gd name="T23" fmla="*/ 0 h 361"/>
                <a:gd name="T24" fmla="*/ 151 w 688"/>
                <a:gd name="T25" fmla="*/ 11 h 361"/>
                <a:gd name="T26" fmla="*/ 140 w 688"/>
                <a:gd name="T27" fmla="*/ 40 h 361"/>
                <a:gd name="T28" fmla="*/ 129 w 688"/>
                <a:gd name="T29" fmla="*/ 60 h 361"/>
                <a:gd name="T30" fmla="*/ 76 w 688"/>
                <a:gd name="T31" fmla="*/ 64 h 361"/>
                <a:gd name="T32" fmla="*/ 55 w 688"/>
                <a:gd name="T33" fmla="*/ 85 h 361"/>
                <a:gd name="T34" fmla="*/ 0 w 688"/>
                <a:gd name="T35" fmla="*/ 165 h 361"/>
                <a:gd name="T36" fmla="*/ 52 w 688"/>
                <a:gd name="T37" fmla="*/ 261 h 361"/>
                <a:gd name="T38" fmla="*/ 64 w 688"/>
                <a:gd name="T39" fmla="*/ 289 h 361"/>
                <a:gd name="T40" fmla="*/ 93 w 688"/>
                <a:gd name="T41" fmla="*/ 302 h 361"/>
                <a:gd name="T42" fmla="*/ 140 w 688"/>
                <a:gd name="T43" fmla="*/ 299 h 361"/>
                <a:gd name="T44" fmla="*/ 143 w 688"/>
                <a:gd name="T45" fmla="*/ 336 h 361"/>
                <a:gd name="T46" fmla="*/ 164 w 688"/>
                <a:gd name="T47" fmla="*/ 358 h 361"/>
                <a:gd name="T48" fmla="*/ 230 w 688"/>
                <a:gd name="T49" fmla="*/ 361 h 361"/>
                <a:gd name="T50" fmla="*/ 258 w 688"/>
                <a:gd name="T51" fmla="*/ 350 h 361"/>
                <a:gd name="T52" fmla="*/ 270 w 688"/>
                <a:gd name="T53" fmla="*/ 321 h 361"/>
                <a:gd name="T54" fmla="*/ 419 w 688"/>
                <a:gd name="T55" fmla="*/ 321 h 361"/>
                <a:gd name="T56" fmla="*/ 430 w 688"/>
                <a:gd name="T57" fmla="*/ 350 h 361"/>
                <a:gd name="T58" fmla="*/ 459 w 688"/>
                <a:gd name="T59" fmla="*/ 361 h 361"/>
                <a:gd name="T60" fmla="*/ 524 w 688"/>
                <a:gd name="T61" fmla="*/ 358 h 361"/>
                <a:gd name="T62" fmla="*/ 546 w 688"/>
                <a:gd name="T63" fmla="*/ 336 h 361"/>
                <a:gd name="T64" fmla="*/ 549 w 688"/>
                <a:gd name="T65" fmla="*/ 299 h 361"/>
                <a:gd name="T66" fmla="*/ 596 w 688"/>
                <a:gd name="T67" fmla="*/ 302 h 361"/>
                <a:gd name="T68" fmla="*/ 625 w 688"/>
                <a:gd name="T69" fmla="*/ 289 h 361"/>
                <a:gd name="T70" fmla="*/ 637 w 688"/>
                <a:gd name="T71" fmla="*/ 261 h 361"/>
                <a:gd name="T72" fmla="*/ 637 w 688"/>
                <a:gd name="T73" fmla="*/ 165 h 361"/>
                <a:gd name="T74" fmla="*/ 139 w 688"/>
                <a:gd name="T75" fmla="*/ 265 h 361"/>
                <a:gd name="T76" fmla="*/ 93 w 688"/>
                <a:gd name="T77" fmla="*/ 272 h 361"/>
                <a:gd name="T78" fmla="*/ 82 w 688"/>
                <a:gd name="T79" fmla="*/ 265 h 361"/>
                <a:gd name="T80" fmla="*/ 82 w 688"/>
                <a:gd name="T81" fmla="*/ 96 h 361"/>
                <a:gd name="T82" fmla="*/ 129 w 688"/>
                <a:gd name="T83" fmla="*/ 90 h 361"/>
                <a:gd name="T84" fmla="*/ 139 w 688"/>
                <a:gd name="T85" fmla="*/ 96 h 361"/>
                <a:gd name="T86" fmla="*/ 240 w 688"/>
                <a:gd name="T87" fmla="*/ 321 h 361"/>
                <a:gd name="T88" fmla="*/ 230 w 688"/>
                <a:gd name="T89" fmla="*/ 331 h 361"/>
                <a:gd name="T90" fmla="*/ 173 w 688"/>
                <a:gd name="T91" fmla="*/ 328 h 361"/>
                <a:gd name="T92" fmla="*/ 170 w 688"/>
                <a:gd name="T93" fmla="*/ 101 h 361"/>
                <a:gd name="T94" fmla="*/ 173 w 688"/>
                <a:gd name="T95" fmla="*/ 33 h 361"/>
                <a:gd name="T96" fmla="*/ 230 w 688"/>
                <a:gd name="T97" fmla="*/ 30 h 361"/>
                <a:gd name="T98" fmla="*/ 240 w 688"/>
                <a:gd name="T99" fmla="*/ 40 h 361"/>
                <a:gd name="T100" fmla="*/ 519 w 688"/>
                <a:gd name="T101" fmla="*/ 321 h 361"/>
                <a:gd name="T102" fmla="*/ 513 w 688"/>
                <a:gd name="T103" fmla="*/ 330 h 361"/>
                <a:gd name="T104" fmla="*/ 455 w 688"/>
                <a:gd name="T105" fmla="*/ 330 h 361"/>
                <a:gd name="T106" fmla="*/ 448 w 688"/>
                <a:gd name="T107" fmla="*/ 40 h 361"/>
                <a:gd name="T108" fmla="*/ 455 w 688"/>
                <a:gd name="T109" fmla="*/ 31 h 361"/>
                <a:gd name="T110" fmla="*/ 513 w 688"/>
                <a:gd name="T111" fmla="*/ 31 h 361"/>
                <a:gd name="T112" fmla="*/ 519 w 688"/>
                <a:gd name="T113" fmla="*/ 101 h 361"/>
                <a:gd name="T114" fmla="*/ 603 w 688"/>
                <a:gd name="T115" fmla="*/ 269 h 361"/>
                <a:gd name="T116" fmla="*/ 559 w 688"/>
                <a:gd name="T117" fmla="*/ 272 h 361"/>
                <a:gd name="T118" fmla="*/ 549 w 688"/>
                <a:gd name="T119" fmla="*/ 261 h 361"/>
                <a:gd name="T120" fmla="*/ 552 w 688"/>
                <a:gd name="T121" fmla="*/ 93 h 361"/>
                <a:gd name="T122" fmla="*/ 596 w 688"/>
                <a:gd name="T123" fmla="*/ 90 h 361"/>
                <a:gd name="T124" fmla="*/ 607 w 688"/>
                <a:gd name="T125" fmla="*/ 10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8" h="361">
                  <a:moveTo>
                    <a:pt x="637" y="101"/>
                  </a:moveTo>
                  <a:lnTo>
                    <a:pt x="637" y="101"/>
                  </a:lnTo>
                  <a:lnTo>
                    <a:pt x="636" y="92"/>
                  </a:lnTo>
                  <a:lnTo>
                    <a:pt x="634" y="85"/>
                  </a:lnTo>
                  <a:lnTo>
                    <a:pt x="630" y="78"/>
                  </a:lnTo>
                  <a:lnTo>
                    <a:pt x="625" y="72"/>
                  </a:lnTo>
                  <a:lnTo>
                    <a:pt x="619" y="67"/>
                  </a:lnTo>
                  <a:lnTo>
                    <a:pt x="612" y="64"/>
                  </a:lnTo>
                  <a:lnTo>
                    <a:pt x="604" y="61"/>
                  </a:lnTo>
                  <a:lnTo>
                    <a:pt x="596" y="60"/>
                  </a:lnTo>
                  <a:lnTo>
                    <a:pt x="559" y="60"/>
                  </a:lnTo>
                  <a:lnTo>
                    <a:pt x="559" y="60"/>
                  </a:lnTo>
                  <a:lnTo>
                    <a:pt x="554" y="61"/>
                  </a:lnTo>
                  <a:lnTo>
                    <a:pt x="549" y="62"/>
                  </a:lnTo>
                  <a:lnTo>
                    <a:pt x="549" y="40"/>
                  </a:lnTo>
                  <a:lnTo>
                    <a:pt x="549" y="40"/>
                  </a:lnTo>
                  <a:lnTo>
                    <a:pt x="548" y="32"/>
                  </a:lnTo>
                  <a:lnTo>
                    <a:pt x="546" y="25"/>
                  </a:lnTo>
                  <a:lnTo>
                    <a:pt x="542" y="18"/>
                  </a:lnTo>
                  <a:lnTo>
                    <a:pt x="537" y="11"/>
                  </a:lnTo>
                  <a:lnTo>
                    <a:pt x="531" y="7"/>
                  </a:lnTo>
                  <a:lnTo>
                    <a:pt x="524" y="3"/>
                  </a:lnTo>
                  <a:lnTo>
                    <a:pt x="516" y="1"/>
                  </a:lnTo>
                  <a:lnTo>
                    <a:pt x="509" y="0"/>
                  </a:lnTo>
                  <a:lnTo>
                    <a:pt x="459" y="0"/>
                  </a:lnTo>
                  <a:lnTo>
                    <a:pt x="459" y="0"/>
                  </a:lnTo>
                  <a:lnTo>
                    <a:pt x="450" y="1"/>
                  </a:lnTo>
                  <a:lnTo>
                    <a:pt x="443" y="3"/>
                  </a:lnTo>
                  <a:lnTo>
                    <a:pt x="436" y="7"/>
                  </a:lnTo>
                  <a:lnTo>
                    <a:pt x="430" y="11"/>
                  </a:lnTo>
                  <a:lnTo>
                    <a:pt x="426" y="18"/>
                  </a:lnTo>
                  <a:lnTo>
                    <a:pt x="422" y="25"/>
                  </a:lnTo>
                  <a:lnTo>
                    <a:pt x="420" y="32"/>
                  </a:lnTo>
                  <a:lnTo>
                    <a:pt x="419" y="40"/>
                  </a:lnTo>
                  <a:lnTo>
                    <a:pt x="419" y="165"/>
                  </a:lnTo>
                  <a:lnTo>
                    <a:pt x="270" y="165"/>
                  </a:lnTo>
                  <a:lnTo>
                    <a:pt x="270" y="40"/>
                  </a:lnTo>
                  <a:lnTo>
                    <a:pt x="270" y="40"/>
                  </a:lnTo>
                  <a:lnTo>
                    <a:pt x="269" y="32"/>
                  </a:lnTo>
                  <a:lnTo>
                    <a:pt x="267" y="25"/>
                  </a:lnTo>
                  <a:lnTo>
                    <a:pt x="263" y="18"/>
                  </a:lnTo>
                  <a:lnTo>
                    <a:pt x="258" y="11"/>
                  </a:lnTo>
                  <a:lnTo>
                    <a:pt x="253" y="7"/>
                  </a:lnTo>
                  <a:lnTo>
                    <a:pt x="245" y="3"/>
                  </a:lnTo>
                  <a:lnTo>
                    <a:pt x="237" y="1"/>
                  </a:lnTo>
                  <a:lnTo>
                    <a:pt x="230" y="0"/>
                  </a:lnTo>
                  <a:lnTo>
                    <a:pt x="180" y="0"/>
                  </a:lnTo>
                  <a:lnTo>
                    <a:pt x="180" y="0"/>
                  </a:lnTo>
                  <a:lnTo>
                    <a:pt x="172" y="1"/>
                  </a:lnTo>
                  <a:lnTo>
                    <a:pt x="164" y="3"/>
                  </a:lnTo>
                  <a:lnTo>
                    <a:pt x="157" y="7"/>
                  </a:lnTo>
                  <a:lnTo>
                    <a:pt x="151" y="11"/>
                  </a:lnTo>
                  <a:lnTo>
                    <a:pt x="147" y="18"/>
                  </a:lnTo>
                  <a:lnTo>
                    <a:pt x="143" y="25"/>
                  </a:lnTo>
                  <a:lnTo>
                    <a:pt x="141" y="32"/>
                  </a:lnTo>
                  <a:lnTo>
                    <a:pt x="140" y="40"/>
                  </a:lnTo>
                  <a:lnTo>
                    <a:pt x="140" y="62"/>
                  </a:lnTo>
                  <a:lnTo>
                    <a:pt x="140" y="62"/>
                  </a:lnTo>
                  <a:lnTo>
                    <a:pt x="135" y="61"/>
                  </a:lnTo>
                  <a:lnTo>
                    <a:pt x="129" y="60"/>
                  </a:lnTo>
                  <a:lnTo>
                    <a:pt x="93" y="60"/>
                  </a:lnTo>
                  <a:lnTo>
                    <a:pt x="93" y="60"/>
                  </a:lnTo>
                  <a:lnTo>
                    <a:pt x="84" y="61"/>
                  </a:lnTo>
                  <a:lnTo>
                    <a:pt x="76" y="64"/>
                  </a:lnTo>
                  <a:lnTo>
                    <a:pt x="70" y="67"/>
                  </a:lnTo>
                  <a:lnTo>
                    <a:pt x="64" y="72"/>
                  </a:lnTo>
                  <a:lnTo>
                    <a:pt x="59" y="78"/>
                  </a:lnTo>
                  <a:lnTo>
                    <a:pt x="55" y="85"/>
                  </a:lnTo>
                  <a:lnTo>
                    <a:pt x="53" y="92"/>
                  </a:lnTo>
                  <a:lnTo>
                    <a:pt x="52" y="101"/>
                  </a:lnTo>
                  <a:lnTo>
                    <a:pt x="52" y="165"/>
                  </a:lnTo>
                  <a:lnTo>
                    <a:pt x="0" y="165"/>
                  </a:lnTo>
                  <a:lnTo>
                    <a:pt x="0" y="195"/>
                  </a:lnTo>
                  <a:lnTo>
                    <a:pt x="52" y="195"/>
                  </a:lnTo>
                  <a:lnTo>
                    <a:pt x="52" y="261"/>
                  </a:lnTo>
                  <a:lnTo>
                    <a:pt x="52" y="261"/>
                  </a:lnTo>
                  <a:lnTo>
                    <a:pt x="53" y="269"/>
                  </a:lnTo>
                  <a:lnTo>
                    <a:pt x="55" y="277"/>
                  </a:lnTo>
                  <a:lnTo>
                    <a:pt x="59" y="283"/>
                  </a:lnTo>
                  <a:lnTo>
                    <a:pt x="64" y="289"/>
                  </a:lnTo>
                  <a:lnTo>
                    <a:pt x="70" y="294"/>
                  </a:lnTo>
                  <a:lnTo>
                    <a:pt x="76" y="298"/>
                  </a:lnTo>
                  <a:lnTo>
                    <a:pt x="84" y="300"/>
                  </a:lnTo>
                  <a:lnTo>
                    <a:pt x="93" y="302"/>
                  </a:lnTo>
                  <a:lnTo>
                    <a:pt x="129" y="302"/>
                  </a:lnTo>
                  <a:lnTo>
                    <a:pt x="129" y="302"/>
                  </a:lnTo>
                  <a:lnTo>
                    <a:pt x="135" y="300"/>
                  </a:lnTo>
                  <a:lnTo>
                    <a:pt x="140" y="299"/>
                  </a:lnTo>
                  <a:lnTo>
                    <a:pt x="140" y="321"/>
                  </a:lnTo>
                  <a:lnTo>
                    <a:pt x="140" y="321"/>
                  </a:lnTo>
                  <a:lnTo>
                    <a:pt x="141" y="329"/>
                  </a:lnTo>
                  <a:lnTo>
                    <a:pt x="143" y="336"/>
                  </a:lnTo>
                  <a:lnTo>
                    <a:pt x="147" y="344"/>
                  </a:lnTo>
                  <a:lnTo>
                    <a:pt x="151" y="350"/>
                  </a:lnTo>
                  <a:lnTo>
                    <a:pt x="157" y="355"/>
                  </a:lnTo>
                  <a:lnTo>
                    <a:pt x="164" y="358"/>
                  </a:lnTo>
                  <a:lnTo>
                    <a:pt x="172" y="360"/>
                  </a:lnTo>
                  <a:lnTo>
                    <a:pt x="180" y="361"/>
                  </a:lnTo>
                  <a:lnTo>
                    <a:pt x="230" y="361"/>
                  </a:lnTo>
                  <a:lnTo>
                    <a:pt x="230" y="361"/>
                  </a:lnTo>
                  <a:lnTo>
                    <a:pt x="237" y="360"/>
                  </a:lnTo>
                  <a:lnTo>
                    <a:pt x="245" y="358"/>
                  </a:lnTo>
                  <a:lnTo>
                    <a:pt x="253" y="355"/>
                  </a:lnTo>
                  <a:lnTo>
                    <a:pt x="258" y="350"/>
                  </a:lnTo>
                  <a:lnTo>
                    <a:pt x="263" y="344"/>
                  </a:lnTo>
                  <a:lnTo>
                    <a:pt x="267" y="336"/>
                  </a:lnTo>
                  <a:lnTo>
                    <a:pt x="269" y="329"/>
                  </a:lnTo>
                  <a:lnTo>
                    <a:pt x="270" y="321"/>
                  </a:lnTo>
                  <a:lnTo>
                    <a:pt x="270" y="195"/>
                  </a:lnTo>
                  <a:lnTo>
                    <a:pt x="419" y="195"/>
                  </a:lnTo>
                  <a:lnTo>
                    <a:pt x="419" y="321"/>
                  </a:lnTo>
                  <a:lnTo>
                    <a:pt x="419" y="321"/>
                  </a:lnTo>
                  <a:lnTo>
                    <a:pt x="420" y="329"/>
                  </a:lnTo>
                  <a:lnTo>
                    <a:pt x="422" y="336"/>
                  </a:lnTo>
                  <a:lnTo>
                    <a:pt x="426" y="344"/>
                  </a:lnTo>
                  <a:lnTo>
                    <a:pt x="430" y="350"/>
                  </a:lnTo>
                  <a:lnTo>
                    <a:pt x="436" y="355"/>
                  </a:lnTo>
                  <a:lnTo>
                    <a:pt x="443" y="358"/>
                  </a:lnTo>
                  <a:lnTo>
                    <a:pt x="450" y="360"/>
                  </a:lnTo>
                  <a:lnTo>
                    <a:pt x="459" y="361"/>
                  </a:lnTo>
                  <a:lnTo>
                    <a:pt x="509" y="361"/>
                  </a:lnTo>
                  <a:lnTo>
                    <a:pt x="509" y="361"/>
                  </a:lnTo>
                  <a:lnTo>
                    <a:pt x="516" y="360"/>
                  </a:lnTo>
                  <a:lnTo>
                    <a:pt x="524" y="358"/>
                  </a:lnTo>
                  <a:lnTo>
                    <a:pt x="531" y="355"/>
                  </a:lnTo>
                  <a:lnTo>
                    <a:pt x="537" y="350"/>
                  </a:lnTo>
                  <a:lnTo>
                    <a:pt x="542" y="344"/>
                  </a:lnTo>
                  <a:lnTo>
                    <a:pt x="546" y="336"/>
                  </a:lnTo>
                  <a:lnTo>
                    <a:pt x="548" y="329"/>
                  </a:lnTo>
                  <a:lnTo>
                    <a:pt x="549" y="321"/>
                  </a:lnTo>
                  <a:lnTo>
                    <a:pt x="549" y="299"/>
                  </a:lnTo>
                  <a:lnTo>
                    <a:pt x="549" y="299"/>
                  </a:lnTo>
                  <a:lnTo>
                    <a:pt x="554" y="300"/>
                  </a:lnTo>
                  <a:lnTo>
                    <a:pt x="559" y="302"/>
                  </a:lnTo>
                  <a:lnTo>
                    <a:pt x="596" y="302"/>
                  </a:lnTo>
                  <a:lnTo>
                    <a:pt x="596" y="302"/>
                  </a:lnTo>
                  <a:lnTo>
                    <a:pt x="604" y="300"/>
                  </a:lnTo>
                  <a:lnTo>
                    <a:pt x="612" y="298"/>
                  </a:lnTo>
                  <a:lnTo>
                    <a:pt x="619" y="294"/>
                  </a:lnTo>
                  <a:lnTo>
                    <a:pt x="625" y="289"/>
                  </a:lnTo>
                  <a:lnTo>
                    <a:pt x="630" y="283"/>
                  </a:lnTo>
                  <a:lnTo>
                    <a:pt x="634" y="277"/>
                  </a:lnTo>
                  <a:lnTo>
                    <a:pt x="636" y="269"/>
                  </a:lnTo>
                  <a:lnTo>
                    <a:pt x="637" y="261"/>
                  </a:lnTo>
                  <a:lnTo>
                    <a:pt x="637" y="195"/>
                  </a:lnTo>
                  <a:lnTo>
                    <a:pt x="688" y="195"/>
                  </a:lnTo>
                  <a:lnTo>
                    <a:pt x="688" y="165"/>
                  </a:lnTo>
                  <a:lnTo>
                    <a:pt x="637" y="165"/>
                  </a:lnTo>
                  <a:lnTo>
                    <a:pt x="637" y="101"/>
                  </a:lnTo>
                  <a:close/>
                  <a:moveTo>
                    <a:pt x="140" y="261"/>
                  </a:moveTo>
                  <a:lnTo>
                    <a:pt x="140" y="261"/>
                  </a:lnTo>
                  <a:lnTo>
                    <a:pt x="139" y="265"/>
                  </a:lnTo>
                  <a:lnTo>
                    <a:pt x="137" y="269"/>
                  </a:lnTo>
                  <a:lnTo>
                    <a:pt x="133" y="271"/>
                  </a:lnTo>
                  <a:lnTo>
                    <a:pt x="129" y="272"/>
                  </a:lnTo>
                  <a:lnTo>
                    <a:pt x="93" y="272"/>
                  </a:lnTo>
                  <a:lnTo>
                    <a:pt x="93" y="272"/>
                  </a:lnTo>
                  <a:lnTo>
                    <a:pt x="89" y="271"/>
                  </a:lnTo>
                  <a:lnTo>
                    <a:pt x="84" y="269"/>
                  </a:lnTo>
                  <a:lnTo>
                    <a:pt x="82" y="265"/>
                  </a:lnTo>
                  <a:lnTo>
                    <a:pt x="81" y="261"/>
                  </a:lnTo>
                  <a:lnTo>
                    <a:pt x="81" y="101"/>
                  </a:lnTo>
                  <a:lnTo>
                    <a:pt x="81" y="101"/>
                  </a:lnTo>
                  <a:lnTo>
                    <a:pt x="82" y="96"/>
                  </a:lnTo>
                  <a:lnTo>
                    <a:pt x="84" y="93"/>
                  </a:lnTo>
                  <a:lnTo>
                    <a:pt x="89" y="90"/>
                  </a:lnTo>
                  <a:lnTo>
                    <a:pt x="93" y="90"/>
                  </a:lnTo>
                  <a:lnTo>
                    <a:pt x="129" y="90"/>
                  </a:lnTo>
                  <a:lnTo>
                    <a:pt x="129" y="90"/>
                  </a:lnTo>
                  <a:lnTo>
                    <a:pt x="133" y="90"/>
                  </a:lnTo>
                  <a:lnTo>
                    <a:pt x="137" y="93"/>
                  </a:lnTo>
                  <a:lnTo>
                    <a:pt x="139" y="96"/>
                  </a:lnTo>
                  <a:lnTo>
                    <a:pt x="140" y="101"/>
                  </a:lnTo>
                  <a:lnTo>
                    <a:pt x="140" y="261"/>
                  </a:lnTo>
                  <a:close/>
                  <a:moveTo>
                    <a:pt x="240" y="321"/>
                  </a:moveTo>
                  <a:lnTo>
                    <a:pt x="240" y="321"/>
                  </a:lnTo>
                  <a:lnTo>
                    <a:pt x="239" y="325"/>
                  </a:lnTo>
                  <a:lnTo>
                    <a:pt x="237" y="328"/>
                  </a:lnTo>
                  <a:lnTo>
                    <a:pt x="233" y="330"/>
                  </a:lnTo>
                  <a:lnTo>
                    <a:pt x="230" y="331"/>
                  </a:lnTo>
                  <a:lnTo>
                    <a:pt x="180" y="331"/>
                  </a:lnTo>
                  <a:lnTo>
                    <a:pt x="180" y="331"/>
                  </a:lnTo>
                  <a:lnTo>
                    <a:pt x="176" y="330"/>
                  </a:lnTo>
                  <a:lnTo>
                    <a:pt x="173" y="328"/>
                  </a:lnTo>
                  <a:lnTo>
                    <a:pt x="171" y="325"/>
                  </a:lnTo>
                  <a:lnTo>
                    <a:pt x="170" y="321"/>
                  </a:lnTo>
                  <a:lnTo>
                    <a:pt x="170" y="261"/>
                  </a:lnTo>
                  <a:lnTo>
                    <a:pt x="170" y="101"/>
                  </a:lnTo>
                  <a:lnTo>
                    <a:pt x="170" y="40"/>
                  </a:lnTo>
                  <a:lnTo>
                    <a:pt x="170" y="40"/>
                  </a:lnTo>
                  <a:lnTo>
                    <a:pt x="171" y="36"/>
                  </a:lnTo>
                  <a:lnTo>
                    <a:pt x="173" y="33"/>
                  </a:lnTo>
                  <a:lnTo>
                    <a:pt x="176" y="31"/>
                  </a:lnTo>
                  <a:lnTo>
                    <a:pt x="180" y="30"/>
                  </a:lnTo>
                  <a:lnTo>
                    <a:pt x="230" y="30"/>
                  </a:lnTo>
                  <a:lnTo>
                    <a:pt x="230" y="30"/>
                  </a:lnTo>
                  <a:lnTo>
                    <a:pt x="233" y="31"/>
                  </a:lnTo>
                  <a:lnTo>
                    <a:pt x="237" y="33"/>
                  </a:lnTo>
                  <a:lnTo>
                    <a:pt x="239" y="36"/>
                  </a:lnTo>
                  <a:lnTo>
                    <a:pt x="240" y="40"/>
                  </a:lnTo>
                  <a:lnTo>
                    <a:pt x="240" y="321"/>
                  </a:lnTo>
                  <a:close/>
                  <a:moveTo>
                    <a:pt x="519" y="101"/>
                  </a:moveTo>
                  <a:lnTo>
                    <a:pt x="519" y="261"/>
                  </a:lnTo>
                  <a:lnTo>
                    <a:pt x="519" y="321"/>
                  </a:lnTo>
                  <a:lnTo>
                    <a:pt x="519" y="321"/>
                  </a:lnTo>
                  <a:lnTo>
                    <a:pt x="518" y="325"/>
                  </a:lnTo>
                  <a:lnTo>
                    <a:pt x="516" y="328"/>
                  </a:lnTo>
                  <a:lnTo>
                    <a:pt x="513" y="330"/>
                  </a:lnTo>
                  <a:lnTo>
                    <a:pt x="509" y="331"/>
                  </a:lnTo>
                  <a:lnTo>
                    <a:pt x="459" y="331"/>
                  </a:lnTo>
                  <a:lnTo>
                    <a:pt x="459" y="331"/>
                  </a:lnTo>
                  <a:lnTo>
                    <a:pt x="455" y="330"/>
                  </a:lnTo>
                  <a:lnTo>
                    <a:pt x="451" y="328"/>
                  </a:lnTo>
                  <a:lnTo>
                    <a:pt x="449" y="325"/>
                  </a:lnTo>
                  <a:lnTo>
                    <a:pt x="448" y="321"/>
                  </a:lnTo>
                  <a:lnTo>
                    <a:pt x="448" y="40"/>
                  </a:lnTo>
                  <a:lnTo>
                    <a:pt x="448" y="40"/>
                  </a:lnTo>
                  <a:lnTo>
                    <a:pt x="449" y="36"/>
                  </a:lnTo>
                  <a:lnTo>
                    <a:pt x="451" y="33"/>
                  </a:lnTo>
                  <a:lnTo>
                    <a:pt x="455" y="31"/>
                  </a:lnTo>
                  <a:lnTo>
                    <a:pt x="459" y="30"/>
                  </a:lnTo>
                  <a:lnTo>
                    <a:pt x="509" y="30"/>
                  </a:lnTo>
                  <a:lnTo>
                    <a:pt x="509" y="30"/>
                  </a:lnTo>
                  <a:lnTo>
                    <a:pt x="513" y="31"/>
                  </a:lnTo>
                  <a:lnTo>
                    <a:pt x="516" y="33"/>
                  </a:lnTo>
                  <a:lnTo>
                    <a:pt x="518" y="36"/>
                  </a:lnTo>
                  <a:lnTo>
                    <a:pt x="519" y="40"/>
                  </a:lnTo>
                  <a:lnTo>
                    <a:pt x="519" y="101"/>
                  </a:lnTo>
                  <a:close/>
                  <a:moveTo>
                    <a:pt x="607" y="261"/>
                  </a:moveTo>
                  <a:lnTo>
                    <a:pt x="607" y="261"/>
                  </a:lnTo>
                  <a:lnTo>
                    <a:pt x="606" y="265"/>
                  </a:lnTo>
                  <a:lnTo>
                    <a:pt x="603" y="269"/>
                  </a:lnTo>
                  <a:lnTo>
                    <a:pt x="600" y="271"/>
                  </a:lnTo>
                  <a:lnTo>
                    <a:pt x="596" y="272"/>
                  </a:lnTo>
                  <a:lnTo>
                    <a:pt x="559" y="272"/>
                  </a:lnTo>
                  <a:lnTo>
                    <a:pt x="559" y="272"/>
                  </a:lnTo>
                  <a:lnTo>
                    <a:pt x="555" y="271"/>
                  </a:lnTo>
                  <a:lnTo>
                    <a:pt x="552" y="269"/>
                  </a:lnTo>
                  <a:lnTo>
                    <a:pt x="550" y="265"/>
                  </a:lnTo>
                  <a:lnTo>
                    <a:pt x="549" y="261"/>
                  </a:lnTo>
                  <a:lnTo>
                    <a:pt x="549" y="101"/>
                  </a:lnTo>
                  <a:lnTo>
                    <a:pt x="549" y="101"/>
                  </a:lnTo>
                  <a:lnTo>
                    <a:pt x="550" y="96"/>
                  </a:lnTo>
                  <a:lnTo>
                    <a:pt x="552" y="93"/>
                  </a:lnTo>
                  <a:lnTo>
                    <a:pt x="555" y="90"/>
                  </a:lnTo>
                  <a:lnTo>
                    <a:pt x="559" y="90"/>
                  </a:lnTo>
                  <a:lnTo>
                    <a:pt x="596" y="90"/>
                  </a:lnTo>
                  <a:lnTo>
                    <a:pt x="596" y="90"/>
                  </a:lnTo>
                  <a:lnTo>
                    <a:pt x="600" y="90"/>
                  </a:lnTo>
                  <a:lnTo>
                    <a:pt x="603" y="93"/>
                  </a:lnTo>
                  <a:lnTo>
                    <a:pt x="606" y="96"/>
                  </a:lnTo>
                  <a:lnTo>
                    <a:pt x="607" y="101"/>
                  </a:lnTo>
                  <a:lnTo>
                    <a:pt x="607" y="261"/>
                  </a:lnTo>
                  <a:close/>
                </a:path>
              </a:pathLst>
            </a:custGeom>
            <a:solidFill>
              <a:srgbClr val="335720"/>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6" name="Straight Connector 15"/>
          <p:cNvCxnSpPr/>
          <p:nvPr/>
        </p:nvCxnSpPr>
        <p:spPr>
          <a:xfrm>
            <a:off x="-7135" y="5122095"/>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5012" y="20886"/>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302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a:stretch/>
        </p:blipFill>
        <p:spPr>
          <a:xfrm>
            <a:off x="0" y="10667"/>
            <a:ext cx="9161397" cy="5149464"/>
          </a:xfrm>
          <a:prstGeom prst="rect">
            <a:avLst/>
          </a:prstGeom>
        </p:spPr>
      </p:pic>
      <p:grpSp>
        <p:nvGrpSpPr>
          <p:cNvPr id="190" name="Group 189"/>
          <p:cNvGrpSpPr/>
          <p:nvPr/>
        </p:nvGrpSpPr>
        <p:grpSpPr>
          <a:xfrm>
            <a:off x="2915050" y="2412733"/>
            <a:ext cx="1155574" cy="539519"/>
            <a:chOff x="2915050" y="2412733"/>
            <a:chExt cx="1155574" cy="539519"/>
          </a:xfrm>
        </p:grpSpPr>
        <p:sp>
          <p:nvSpPr>
            <p:cNvPr id="185" name="Rectangle 184"/>
            <p:cNvSpPr/>
            <p:nvPr/>
          </p:nvSpPr>
          <p:spPr>
            <a:xfrm>
              <a:off x="2915050" y="2412733"/>
              <a:ext cx="1155574" cy="539519"/>
            </a:xfrm>
            <a:prstGeom prst="rect">
              <a:avLst/>
            </a:prstGeom>
            <a:solidFill>
              <a:srgbClr val="5084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2952706" y="2521653"/>
              <a:ext cx="1117918" cy="323165"/>
            </a:xfrm>
            <a:prstGeom prst="rect">
              <a:avLst/>
            </a:prstGeom>
          </p:spPr>
          <p:txBody>
            <a:bodyPr wrap="square">
              <a:spAutoFit/>
            </a:bodyPr>
            <a:lstStyle/>
            <a:p>
              <a:pPr algn="ctr"/>
              <a:r>
                <a:rPr lang="en-US" sz="1500" b="1" i="1">
                  <a:solidFill>
                    <a:schemeClr val="bg1"/>
                  </a:solidFill>
                  <a:latin typeface="Century Gothic" charset="0"/>
                  <a:ea typeface="Century Gothic" charset="0"/>
                  <a:cs typeface="Century Gothic" charset="0"/>
                </a:rPr>
                <a:t>SEASON</a:t>
              </a:r>
            </a:p>
          </p:txBody>
        </p:sp>
      </p:grpSp>
      <p:grpSp>
        <p:nvGrpSpPr>
          <p:cNvPr id="189" name="Group 188"/>
          <p:cNvGrpSpPr/>
          <p:nvPr/>
        </p:nvGrpSpPr>
        <p:grpSpPr>
          <a:xfrm>
            <a:off x="415916" y="2412733"/>
            <a:ext cx="1440718" cy="539519"/>
            <a:chOff x="415916" y="2412733"/>
            <a:chExt cx="1440718" cy="539519"/>
          </a:xfrm>
        </p:grpSpPr>
        <p:sp>
          <p:nvSpPr>
            <p:cNvPr id="187" name="Rectangle 186"/>
            <p:cNvSpPr/>
            <p:nvPr/>
          </p:nvSpPr>
          <p:spPr>
            <a:xfrm>
              <a:off x="415916" y="2412733"/>
              <a:ext cx="1440718" cy="539519"/>
            </a:xfrm>
            <a:prstGeom prst="rect">
              <a:avLst/>
            </a:prstGeom>
            <a:solidFill>
              <a:srgbClr val="5084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458218" y="2521653"/>
              <a:ext cx="1393770" cy="323165"/>
            </a:xfrm>
            <a:prstGeom prst="rect">
              <a:avLst/>
            </a:prstGeom>
          </p:spPr>
          <p:txBody>
            <a:bodyPr wrap="square">
              <a:spAutoFit/>
            </a:bodyPr>
            <a:lstStyle/>
            <a:p>
              <a:pPr algn="ctr"/>
              <a:r>
                <a:rPr lang="en-US" sz="1500" b="1" i="1">
                  <a:solidFill>
                    <a:schemeClr val="bg1"/>
                  </a:solidFill>
                  <a:latin typeface="Century Gothic" charset="0"/>
                  <a:ea typeface="Century Gothic" charset="0"/>
                  <a:cs typeface="Century Gothic" charset="0"/>
                </a:rPr>
                <a:t>DAY TO DAY</a:t>
              </a:r>
            </a:p>
          </p:txBody>
        </p:sp>
      </p:grpSp>
      <p:sp>
        <p:nvSpPr>
          <p:cNvPr id="182" name="Rectangle 181"/>
          <p:cNvSpPr/>
          <p:nvPr/>
        </p:nvSpPr>
        <p:spPr>
          <a:xfrm>
            <a:off x="5852035" y="2412733"/>
            <a:ext cx="2022698" cy="539519"/>
          </a:xfrm>
          <a:prstGeom prst="rect">
            <a:avLst/>
          </a:prstGeom>
          <a:solidFill>
            <a:srgbClr val="5084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7135" y="0"/>
            <a:ext cx="9158270" cy="995131"/>
          </a:xfrm>
          <a:prstGeom prst="rect">
            <a:avLst/>
          </a:prstGeom>
          <a:solidFill>
            <a:srgbClr val="6AAC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0" y="97811"/>
            <a:ext cx="9151133" cy="754053"/>
          </a:xfrm>
          <a:prstGeom prst="rect">
            <a:avLst/>
          </a:prstGeom>
        </p:spPr>
        <p:txBody>
          <a:bodyPr wrap="square">
            <a:spAutoFit/>
          </a:bodyPr>
          <a:lstStyle/>
          <a:p>
            <a:pPr algn="ctr"/>
            <a:r>
              <a:rPr lang="en-US" sz="4300" b="1">
                <a:solidFill>
                  <a:srgbClr val="2D4E1E"/>
                </a:solidFill>
                <a:latin typeface="Century Gothic" charset="0"/>
                <a:ea typeface="Century Gothic" charset="0"/>
                <a:cs typeface="Century Gothic" charset="0"/>
              </a:rPr>
              <a:t>Protein</a:t>
            </a:r>
            <a:r>
              <a:rPr lang="en-US" sz="4300" b="1">
                <a:solidFill>
                  <a:schemeClr val="bg1"/>
                </a:solidFill>
                <a:latin typeface="Century Gothic" charset="0"/>
                <a:ea typeface="Century Gothic" charset="0"/>
                <a:cs typeface="Century Gothic" charset="0"/>
              </a:rPr>
              <a:t> is more than a quick fix</a:t>
            </a:r>
          </a:p>
        </p:txBody>
      </p:sp>
      <p:sp>
        <p:nvSpPr>
          <p:cNvPr id="126" name="Rectangle 125"/>
          <p:cNvSpPr/>
          <p:nvPr/>
        </p:nvSpPr>
        <p:spPr>
          <a:xfrm>
            <a:off x="4575636" y="994148"/>
            <a:ext cx="4575497" cy="1151644"/>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24486" y="998794"/>
            <a:ext cx="4599660" cy="1135846"/>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7135" y="2145792"/>
            <a:ext cx="9158270" cy="0"/>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7135" y="981719"/>
            <a:ext cx="9158270" cy="0"/>
          </a:xfrm>
          <a:prstGeom prst="line">
            <a:avLst/>
          </a:prstGeom>
          <a:ln w="57150" cmpd="sng">
            <a:solidFill>
              <a:srgbClr val="508436"/>
            </a:solidFill>
          </a:ln>
          <a:effectLst/>
        </p:spPr>
        <p:style>
          <a:lnRef idx="2">
            <a:schemeClr val="accent1"/>
          </a:lnRef>
          <a:fillRef idx="0">
            <a:schemeClr val="accent1"/>
          </a:fillRef>
          <a:effectRef idx="1">
            <a:schemeClr val="accent1"/>
          </a:effectRef>
          <a:fontRef idx="minor">
            <a:schemeClr val="tx1"/>
          </a:fontRef>
        </p:style>
      </p:cxnSp>
      <p:sp>
        <p:nvSpPr>
          <p:cNvPr id="132" name="Rectangle 131"/>
          <p:cNvSpPr/>
          <p:nvPr/>
        </p:nvSpPr>
        <p:spPr>
          <a:xfrm>
            <a:off x="-7136" y="1127608"/>
            <a:ext cx="4574093" cy="584775"/>
          </a:xfrm>
          <a:prstGeom prst="rect">
            <a:avLst/>
          </a:prstGeom>
        </p:spPr>
        <p:txBody>
          <a:bodyPr wrap="square">
            <a:spAutoFit/>
          </a:bodyPr>
          <a:lstStyle/>
          <a:p>
            <a:pPr algn="ctr"/>
            <a:r>
              <a:rPr lang="en-US" sz="1600" b="1" i="1">
                <a:solidFill>
                  <a:srgbClr val="FFD00B"/>
                </a:solidFill>
                <a:latin typeface="Century Gothic" charset="0"/>
                <a:ea typeface="Century Gothic" charset="0"/>
                <a:cs typeface="Century Gothic" charset="0"/>
              </a:rPr>
              <a:t>IN-SEASON, TEAM SPORT</a:t>
            </a:r>
          </a:p>
          <a:p>
            <a:pPr algn="ctr"/>
            <a:r>
              <a:rPr lang="en-US" sz="1600" b="1" i="1">
                <a:solidFill>
                  <a:schemeClr val="bg1"/>
                </a:solidFill>
                <a:latin typeface="Century Gothic" charset="0"/>
                <a:ea typeface="Century Gothic" charset="0"/>
                <a:cs typeface="Century Gothic" charset="0"/>
              </a:rPr>
              <a:t>PERFORMANCE</a:t>
            </a:r>
          </a:p>
        </p:txBody>
      </p:sp>
      <p:sp>
        <p:nvSpPr>
          <p:cNvPr id="133" name="Rectangle 132"/>
          <p:cNvSpPr/>
          <p:nvPr/>
        </p:nvSpPr>
        <p:spPr>
          <a:xfrm>
            <a:off x="4582262" y="1127608"/>
            <a:ext cx="4568871" cy="584775"/>
          </a:xfrm>
          <a:prstGeom prst="rect">
            <a:avLst/>
          </a:prstGeom>
        </p:spPr>
        <p:txBody>
          <a:bodyPr wrap="square">
            <a:spAutoFit/>
          </a:bodyPr>
          <a:lstStyle/>
          <a:p>
            <a:pPr algn="ctr"/>
            <a:r>
              <a:rPr lang="en-US" sz="1600" b="1" i="1">
                <a:solidFill>
                  <a:srgbClr val="FFD00B"/>
                </a:solidFill>
                <a:latin typeface="Century Gothic" charset="0"/>
                <a:ea typeface="Century Gothic" charset="0"/>
                <a:cs typeface="Century Gothic" charset="0"/>
              </a:rPr>
              <a:t>OFF-SEASON</a:t>
            </a:r>
          </a:p>
          <a:p>
            <a:pPr algn="ctr"/>
            <a:r>
              <a:rPr lang="en-US" sz="1600" b="1" i="1">
                <a:solidFill>
                  <a:schemeClr val="bg1"/>
                </a:solidFill>
                <a:latin typeface="Century Gothic" charset="0"/>
                <a:ea typeface="Century Gothic" charset="0"/>
                <a:cs typeface="Century Gothic" charset="0"/>
              </a:rPr>
              <a:t>INCREASED MUSCLE MASS</a:t>
            </a:r>
          </a:p>
        </p:txBody>
      </p:sp>
      <p:sp>
        <p:nvSpPr>
          <p:cNvPr id="139" name="Oval 138"/>
          <p:cNvSpPr/>
          <p:nvPr/>
        </p:nvSpPr>
        <p:spPr>
          <a:xfrm>
            <a:off x="832179" y="1798546"/>
            <a:ext cx="663972" cy="663972"/>
          </a:xfrm>
          <a:prstGeom prst="ellipse">
            <a:avLst/>
          </a:prstGeom>
          <a:solidFill>
            <a:schemeClr val="bg1"/>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160851" y="1798546"/>
            <a:ext cx="663972" cy="663972"/>
          </a:xfrm>
          <a:prstGeom prst="ellipse">
            <a:avLst/>
          </a:prstGeom>
          <a:solidFill>
            <a:schemeClr val="bg1"/>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550227" y="1798546"/>
            <a:ext cx="663972" cy="663972"/>
          </a:xfrm>
          <a:prstGeom prst="ellipse">
            <a:avLst/>
          </a:prstGeom>
          <a:solidFill>
            <a:schemeClr val="bg1"/>
          </a:solidFill>
          <a:ln w="28575">
            <a:solidFill>
              <a:srgbClr val="69AD4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2995369" y="3460154"/>
            <a:ext cx="994936" cy="994936"/>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p:cNvCxnSpPr/>
          <p:nvPr/>
        </p:nvCxnSpPr>
        <p:spPr>
          <a:xfrm>
            <a:off x="4568091" y="2124526"/>
            <a:ext cx="0" cy="2997708"/>
          </a:xfrm>
          <a:prstGeom prst="line">
            <a:avLst/>
          </a:prstGeom>
          <a:ln w="57150" cmpd="sng">
            <a:solidFill>
              <a:srgbClr val="69AC4A"/>
            </a:solidFill>
          </a:ln>
          <a:effectLst/>
        </p:spPr>
        <p:style>
          <a:lnRef idx="2">
            <a:schemeClr val="accent1"/>
          </a:lnRef>
          <a:fillRef idx="0">
            <a:schemeClr val="accent1"/>
          </a:fillRef>
          <a:effectRef idx="1">
            <a:schemeClr val="accent1"/>
          </a:effectRef>
          <a:fontRef idx="minor">
            <a:schemeClr val="tx1"/>
          </a:fontRef>
        </p:style>
      </p:cxnSp>
      <p:sp>
        <p:nvSpPr>
          <p:cNvPr id="166" name="Oval 165"/>
          <p:cNvSpPr/>
          <p:nvPr/>
        </p:nvSpPr>
        <p:spPr>
          <a:xfrm>
            <a:off x="6363479" y="3460154"/>
            <a:ext cx="994936" cy="994936"/>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3" name="Picture 17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11169" y="3659008"/>
            <a:ext cx="371565" cy="585371"/>
          </a:xfrm>
          <a:prstGeom prst="rect">
            <a:avLst/>
          </a:prstGeom>
        </p:spPr>
      </p:pic>
      <p:pic>
        <p:nvPicPr>
          <p:cNvPr id="174" name="Picture 17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6430" y="3659008"/>
            <a:ext cx="371565" cy="585371"/>
          </a:xfrm>
          <a:prstGeom prst="rect">
            <a:avLst/>
          </a:prstGeom>
        </p:spPr>
      </p:pic>
      <p:sp>
        <p:nvSpPr>
          <p:cNvPr id="177" name="Rectangle 176"/>
          <p:cNvSpPr/>
          <p:nvPr/>
        </p:nvSpPr>
        <p:spPr>
          <a:xfrm>
            <a:off x="6120453" y="4505364"/>
            <a:ext cx="1425053" cy="400110"/>
          </a:xfrm>
          <a:prstGeom prst="rect">
            <a:avLst/>
          </a:prstGeom>
        </p:spPr>
        <p:txBody>
          <a:bodyPr wrap="square">
            <a:spAutoFit/>
          </a:bodyPr>
          <a:lstStyle/>
          <a:p>
            <a:pPr algn="ctr"/>
            <a:r>
              <a:rPr lang="en-US" sz="2000" b="1">
                <a:solidFill>
                  <a:schemeClr val="tx1">
                    <a:lumMod val="65000"/>
                    <a:lumOff val="35000"/>
                  </a:schemeClr>
                </a:solidFill>
                <a:latin typeface="Century Gothic" charset="0"/>
                <a:ea typeface="Century Gothic" charset="0"/>
                <a:cs typeface="Century Gothic" charset="0"/>
              </a:rPr>
              <a:t>PROTEIN</a:t>
            </a:r>
            <a:endParaRPr lang="en-US" sz="1500" b="1">
              <a:solidFill>
                <a:schemeClr val="tx1">
                  <a:lumMod val="65000"/>
                  <a:lumOff val="35000"/>
                </a:schemeClr>
              </a:solidFill>
              <a:latin typeface="Century Gothic" charset="0"/>
              <a:ea typeface="Century Gothic" charset="0"/>
              <a:cs typeface="Century Gothic" charset="0"/>
            </a:endParaRPr>
          </a:p>
        </p:txBody>
      </p:sp>
      <p:grpSp>
        <p:nvGrpSpPr>
          <p:cNvPr id="191" name="Group 190"/>
          <p:cNvGrpSpPr/>
          <p:nvPr/>
        </p:nvGrpSpPr>
        <p:grpSpPr>
          <a:xfrm>
            <a:off x="881968" y="3111781"/>
            <a:ext cx="3329491" cy="1860599"/>
            <a:chOff x="881968" y="3044875"/>
            <a:chExt cx="3329491" cy="1860599"/>
          </a:xfrm>
        </p:grpSpPr>
        <p:grpSp>
          <p:nvGrpSpPr>
            <p:cNvPr id="157" name="Group 156"/>
            <p:cNvGrpSpPr/>
            <p:nvPr/>
          </p:nvGrpSpPr>
          <p:grpSpPr>
            <a:xfrm>
              <a:off x="881968" y="3044875"/>
              <a:ext cx="521862" cy="1813637"/>
              <a:chOff x="1483924" y="3464884"/>
              <a:chExt cx="631453" cy="2194501"/>
            </a:xfrm>
          </p:grpSpPr>
          <p:sp>
            <p:nvSpPr>
              <p:cNvPr id="154" name="Oval 153"/>
              <p:cNvSpPr/>
              <p:nvPr/>
            </p:nvSpPr>
            <p:spPr>
              <a:xfrm>
                <a:off x="1483924" y="3464884"/>
                <a:ext cx="631453" cy="631453"/>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1483924" y="4246409"/>
                <a:ext cx="631453" cy="631453"/>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483924" y="5027932"/>
                <a:ext cx="631453" cy="631453"/>
              </a:xfrm>
              <a:prstGeom prst="ellipse">
                <a:avLst/>
              </a:prstGeom>
              <a:solidFill>
                <a:schemeClr val="tx1">
                  <a:alpha val="3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Rectangle 174"/>
            <p:cNvSpPr/>
            <p:nvPr/>
          </p:nvSpPr>
          <p:spPr>
            <a:xfrm>
              <a:off x="2786406" y="4505364"/>
              <a:ext cx="1425053" cy="400110"/>
            </a:xfrm>
            <a:prstGeom prst="rect">
              <a:avLst/>
            </a:prstGeom>
          </p:spPr>
          <p:txBody>
            <a:bodyPr wrap="square">
              <a:spAutoFit/>
            </a:bodyPr>
            <a:lstStyle/>
            <a:p>
              <a:pPr algn="ctr"/>
              <a:r>
                <a:rPr lang="en-US" sz="2000" b="1">
                  <a:solidFill>
                    <a:schemeClr val="tx1">
                      <a:lumMod val="65000"/>
                      <a:lumOff val="35000"/>
                    </a:schemeClr>
                  </a:solidFill>
                  <a:latin typeface="Century Gothic" charset="0"/>
                  <a:ea typeface="Century Gothic" charset="0"/>
                  <a:cs typeface="Century Gothic" charset="0"/>
                </a:rPr>
                <a:t>PROTEIN</a:t>
              </a:r>
              <a:endParaRPr lang="en-US" sz="1500" b="1">
                <a:solidFill>
                  <a:schemeClr val="tx1">
                    <a:lumMod val="65000"/>
                    <a:lumOff val="35000"/>
                  </a:schemeClr>
                </a:solidFill>
                <a:latin typeface="Century Gothic" charset="0"/>
                <a:ea typeface="Century Gothic" charset="0"/>
                <a:cs typeface="Century Gothic" charset="0"/>
              </a:endParaRPr>
            </a:p>
          </p:txBody>
        </p:sp>
        <p:sp>
          <p:nvSpPr>
            <p:cNvPr id="178" name="Rectangle 177"/>
            <p:cNvSpPr/>
            <p:nvPr/>
          </p:nvSpPr>
          <p:spPr>
            <a:xfrm>
              <a:off x="1467505" y="3147555"/>
              <a:ext cx="679593" cy="323165"/>
            </a:xfrm>
            <a:prstGeom prst="rect">
              <a:avLst/>
            </a:prstGeom>
          </p:spPr>
          <p:txBody>
            <a:bodyPr wrap="square">
              <a:spAutoFit/>
            </a:bodyPr>
            <a:lstStyle/>
            <a:p>
              <a:r>
                <a:rPr lang="en-US" sz="1500" b="1">
                  <a:solidFill>
                    <a:schemeClr val="tx1">
                      <a:lumMod val="65000"/>
                      <a:lumOff val="35000"/>
                    </a:schemeClr>
                  </a:solidFill>
                  <a:latin typeface="Century Gothic" charset="0"/>
                  <a:ea typeface="Century Gothic" charset="0"/>
                  <a:cs typeface="Century Gothic" charset="0"/>
                </a:rPr>
                <a:t>CHO</a:t>
              </a:r>
            </a:p>
          </p:txBody>
        </p:sp>
        <p:sp>
          <p:nvSpPr>
            <p:cNvPr id="179" name="Rectangle 178"/>
            <p:cNvSpPr/>
            <p:nvPr/>
          </p:nvSpPr>
          <p:spPr>
            <a:xfrm>
              <a:off x="1467505" y="3807726"/>
              <a:ext cx="679593" cy="323165"/>
            </a:xfrm>
            <a:prstGeom prst="rect">
              <a:avLst/>
            </a:prstGeom>
          </p:spPr>
          <p:txBody>
            <a:bodyPr wrap="square">
              <a:spAutoFit/>
            </a:bodyPr>
            <a:lstStyle/>
            <a:p>
              <a:r>
                <a:rPr lang="en-US" sz="1500" b="1">
                  <a:solidFill>
                    <a:schemeClr val="tx1">
                      <a:lumMod val="65000"/>
                      <a:lumOff val="35000"/>
                    </a:schemeClr>
                  </a:solidFill>
                  <a:latin typeface="Century Gothic" charset="0"/>
                  <a:ea typeface="Century Gothic" charset="0"/>
                  <a:cs typeface="Century Gothic" charset="0"/>
                </a:rPr>
                <a:t>H2O</a:t>
              </a:r>
            </a:p>
          </p:txBody>
        </p:sp>
        <p:sp>
          <p:nvSpPr>
            <p:cNvPr id="180" name="Rectangle 179"/>
            <p:cNvSpPr/>
            <p:nvPr/>
          </p:nvSpPr>
          <p:spPr>
            <a:xfrm>
              <a:off x="1467505" y="4455090"/>
              <a:ext cx="679593" cy="323165"/>
            </a:xfrm>
            <a:prstGeom prst="rect">
              <a:avLst/>
            </a:prstGeom>
          </p:spPr>
          <p:txBody>
            <a:bodyPr wrap="square">
              <a:spAutoFit/>
            </a:bodyPr>
            <a:lstStyle/>
            <a:p>
              <a:r>
                <a:rPr lang="en-US" sz="1500" b="1">
                  <a:solidFill>
                    <a:schemeClr val="tx1">
                      <a:lumMod val="65000"/>
                      <a:lumOff val="35000"/>
                    </a:schemeClr>
                  </a:solidFill>
                  <a:latin typeface="Century Gothic" charset="0"/>
                  <a:ea typeface="Century Gothic" charset="0"/>
                  <a:cs typeface="Century Gothic" charset="0"/>
                </a:rPr>
                <a:t>NA+</a:t>
              </a:r>
            </a:p>
          </p:txBody>
        </p:sp>
      </p:grpSp>
      <p:sp>
        <p:nvSpPr>
          <p:cNvPr id="184" name="Rectangle 183"/>
          <p:cNvSpPr/>
          <p:nvPr/>
        </p:nvSpPr>
        <p:spPr>
          <a:xfrm>
            <a:off x="5985265" y="2521653"/>
            <a:ext cx="1793894" cy="323165"/>
          </a:xfrm>
          <a:prstGeom prst="rect">
            <a:avLst/>
          </a:prstGeom>
        </p:spPr>
        <p:txBody>
          <a:bodyPr wrap="square">
            <a:spAutoFit/>
          </a:bodyPr>
          <a:lstStyle/>
          <a:p>
            <a:pPr algn="ctr"/>
            <a:r>
              <a:rPr lang="en-US" sz="1500" b="1" i="1">
                <a:solidFill>
                  <a:schemeClr val="bg1"/>
                </a:solidFill>
                <a:latin typeface="Century Gothic" charset="0"/>
                <a:ea typeface="Century Gothic" charset="0"/>
                <a:cs typeface="Century Gothic" charset="0"/>
              </a:rPr>
              <a:t>ADAPTATION</a:t>
            </a:r>
          </a:p>
        </p:txBody>
      </p:sp>
      <p:cxnSp>
        <p:nvCxnSpPr>
          <p:cNvPr id="149" name="Straight Arrow Connector 148"/>
          <p:cNvCxnSpPr>
            <a:endCxn id="158" idx="0"/>
          </p:cNvCxnSpPr>
          <p:nvPr/>
        </p:nvCxnSpPr>
        <p:spPr>
          <a:xfrm flipH="1">
            <a:off x="3492837" y="2952252"/>
            <a:ext cx="6215" cy="507902"/>
          </a:xfrm>
          <a:prstGeom prst="straightConnector1">
            <a:avLst/>
          </a:prstGeom>
          <a:ln w="28575">
            <a:solidFill>
              <a:srgbClr val="25401E"/>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flipH="1">
            <a:off x="6870394" y="2952252"/>
            <a:ext cx="6215" cy="507902"/>
          </a:xfrm>
          <a:prstGeom prst="straightConnector1">
            <a:avLst/>
          </a:prstGeom>
          <a:ln w="28575">
            <a:solidFill>
              <a:srgbClr val="25401E"/>
            </a:solidFill>
            <a:prstDash val="sysDot"/>
            <a:tailEnd type="oval"/>
          </a:ln>
          <a:effectLst/>
        </p:spPr>
        <p:style>
          <a:lnRef idx="2">
            <a:schemeClr val="accent1"/>
          </a:lnRef>
          <a:fillRef idx="0">
            <a:schemeClr val="accent1"/>
          </a:fillRef>
          <a:effectRef idx="1">
            <a:schemeClr val="accent1"/>
          </a:effectRef>
          <a:fontRef idx="minor">
            <a:schemeClr val="tx1"/>
          </a:fontRef>
        </p:style>
      </p:cxnSp>
      <p:pic>
        <p:nvPicPr>
          <p:cNvPr id="194" name="Picture 1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27" y="3266079"/>
            <a:ext cx="265895" cy="216522"/>
          </a:xfrm>
          <a:prstGeom prst="rect">
            <a:avLst/>
          </a:prstGeom>
        </p:spPr>
      </p:pic>
      <p:pic>
        <p:nvPicPr>
          <p:cNvPr id="195" name="Picture 19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27" y="3947930"/>
            <a:ext cx="265895" cy="216522"/>
          </a:xfrm>
          <a:prstGeom prst="rect">
            <a:avLst/>
          </a:prstGeom>
        </p:spPr>
      </p:pic>
      <p:pic>
        <p:nvPicPr>
          <p:cNvPr id="196" name="Picture 19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27" y="4562852"/>
            <a:ext cx="265895" cy="216522"/>
          </a:xfrm>
          <a:prstGeom prst="rect">
            <a:avLst/>
          </a:prstGeom>
        </p:spPr>
      </p:pic>
      <p:pic>
        <p:nvPicPr>
          <p:cNvPr id="198" name="Picture 19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12502" y="1971152"/>
            <a:ext cx="370140" cy="338129"/>
          </a:xfrm>
          <a:prstGeom prst="rect">
            <a:avLst/>
          </a:prstGeom>
        </p:spPr>
      </p:pic>
      <p:grpSp>
        <p:nvGrpSpPr>
          <p:cNvPr id="216" name="Group 215"/>
          <p:cNvGrpSpPr/>
          <p:nvPr/>
        </p:nvGrpSpPr>
        <p:grpSpPr>
          <a:xfrm>
            <a:off x="978924" y="1952239"/>
            <a:ext cx="361409" cy="361409"/>
            <a:chOff x="993363" y="1961865"/>
            <a:chExt cx="361409" cy="361409"/>
          </a:xfrm>
        </p:grpSpPr>
        <p:grpSp>
          <p:nvGrpSpPr>
            <p:cNvPr id="201" name="Group 200"/>
            <p:cNvGrpSpPr/>
            <p:nvPr/>
          </p:nvGrpSpPr>
          <p:grpSpPr>
            <a:xfrm>
              <a:off x="1025897" y="1994399"/>
              <a:ext cx="296341" cy="296341"/>
              <a:chOff x="482600" y="4749800"/>
              <a:chExt cx="530226" cy="530226"/>
            </a:xfrm>
            <a:solidFill>
              <a:srgbClr val="508436"/>
            </a:solidFill>
          </p:grpSpPr>
          <p:sp>
            <p:nvSpPr>
              <p:cNvPr id="203" name="Freeform 31"/>
              <p:cNvSpPr>
                <a:spLocks noEditPoints="1"/>
              </p:cNvSpPr>
              <p:nvPr/>
            </p:nvSpPr>
            <p:spPr bwMode="auto">
              <a:xfrm>
                <a:off x="649288" y="4868863"/>
                <a:ext cx="250825" cy="242888"/>
              </a:xfrm>
              <a:custGeom>
                <a:avLst/>
                <a:gdLst>
                  <a:gd name="T0" fmla="*/ 4 w 158"/>
                  <a:gd name="T1" fmla="*/ 130 h 153"/>
                  <a:gd name="T2" fmla="*/ 1 w 158"/>
                  <a:gd name="T3" fmla="*/ 134 h 153"/>
                  <a:gd name="T4" fmla="*/ 0 w 158"/>
                  <a:gd name="T5" fmla="*/ 139 h 153"/>
                  <a:gd name="T6" fmla="*/ 4 w 158"/>
                  <a:gd name="T7" fmla="*/ 149 h 153"/>
                  <a:gd name="T8" fmla="*/ 9 w 158"/>
                  <a:gd name="T9" fmla="*/ 152 h 153"/>
                  <a:gd name="T10" fmla="*/ 14 w 158"/>
                  <a:gd name="T11" fmla="*/ 153 h 153"/>
                  <a:gd name="T12" fmla="*/ 23 w 158"/>
                  <a:gd name="T13" fmla="*/ 149 h 153"/>
                  <a:gd name="T14" fmla="*/ 35 w 158"/>
                  <a:gd name="T15" fmla="*/ 139 h 153"/>
                  <a:gd name="T16" fmla="*/ 48 w 158"/>
                  <a:gd name="T17" fmla="*/ 144 h 153"/>
                  <a:gd name="T18" fmla="*/ 62 w 158"/>
                  <a:gd name="T19" fmla="*/ 146 h 153"/>
                  <a:gd name="T20" fmla="*/ 74 w 158"/>
                  <a:gd name="T21" fmla="*/ 145 h 153"/>
                  <a:gd name="T22" fmla="*/ 93 w 158"/>
                  <a:gd name="T23" fmla="*/ 137 h 153"/>
                  <a:gd name="T24" fmla="*/ 108 w 158"/>
                  <a:gd name="T25" fmla="*/ 121 h 153"/>
                  <a:gd name="T26" fmla="*/ 117 w 158"/>
                  <a:gd name="T27" fmla="*/ 102 h 153"/>
                  <a:gd name="T28" fmla="*/ 118 w 158"/>
                  <a:gd name="T29" fmla="*/ 91 h 153"/>
                  <a:gd name="T30" fmla="*/ 116 w 158"/>
                  <a:gd name="T31" fmla="*/ 77 h 153"/>
                  <a:gd name="T32" fmla="*/ 112 w 158"/>
                  <a:gd name="T33" fmla="*/ 65 h 153"/>
                  <a:gd name="T34" fmla="*/ 154 w 158"/>
                  <a:gd name="T35" fmla="*/ 24 h 153"/>
                  <a:gd name="T36" fmla="*/ 158 w 158"/>
                  <a:gd name="T37" fmla="*/ 15 h 153"/>
                  <a:gd name="T38" fmla="*/ 157 w 158"/>
                  <a:gd name="T39" fmla="*/ 10 h 153"/>
                  <a:gd name="T40" fmla="*/ 155 w 158"/>
                  <a:gd name="T41" fmla="*/ 4 h 153"/>
                  <a:gd name="T42" fmla="*/ 144 w 158"/>
                  <a:gd name="T43" fmla="*/ 0 h 153"/>
                  <a:gd name="T44" fmla="*/ 134 w 158"/>
                  <a:gd name="T45" fmla="*/ 4 h 153"/>
                  <a:gd name="T46" fmla="*/ 92 w 158"/>
                  <a:gd name="T47" fmla="*/ 44 h 153"/>
                  <a:gd name="T48" fmla="*/ 78 w 158"/>
                  <a:gd name="T49" fmla="*/ 38 h 153"/>
                  <a:gd name="T50" fmla="*/ 62 w 158"/>
                  <a:gd name="T51" fmla="*/ 35 h 153"/>
                  <a:gd name="T52" fmla="*/ 51 w 158"/>
                  <a:gd name="T53" fmla="*/ 37 h 153"/>
                  <a:gd name="T54" fmla="*/ 32 w 158"/>
                  <a:gd name="T55" fmla="*/ 45 h 153"/>
                  <a:gd name="T56" fmla="*/ 17 w 158"/>
                  <a:gd name="T57" fmla="*/ 60 h 153"/>
                  <a:gd name="T58" fmla="*/ 9 w 158"/>
                  <a:gd name="T59" fmla="*/ 79 h 153"/>
                  <a:gd name="T60" fmla="*/ 7 w 158"/>
                  <a:gd name="T61" fmla="*/ 91 h 153"/>
                  <a:gd name="T62" fmla="*/ 9 w 158"/>
                  <a:gd name="T63" fmla="*/ 105 h 153"/>
                  <a:gd name="T64" fmla="*/ 15 w 158"/>
                  <a:gd name="T65" fmla="*/ 119 h 153"/>
                  <a:gd name="T66" fmla="*/ 57 w 158"/>
                  <a:gd name="T67" fmla="*/ 117 h 153"/>
                  <a:gd name="T68" fmla="*/ 89 w 158"/>
                  <a:gd name="T69" fmla="*/ 87 h 153"/>
                  <a:gd name="T70" fmla="*/ 90 w 158"/>
                  <a:gd name="T71" fmla="*/ 91 h 153"/>
                  <a:gd name="T72" fmla="*/ 88 w 158"/>
                  <a:gd name="T73" fmla="*/ 102 h 153"/>
                  <a:gd name="T74" fmla="*/ 82 w 158"/>
                  <a:gd name="T75" fmla="*/ 110 h 153"/>
                  <a:gd name="T76" fmla="*/ 74 w 158"/>
                  <a:gd name="T77" fmla="*/ 116 h 153"/>
                  <a:gd name="T78" fmla="*/ 62 w 158"/>
                  <a:gd name="T79" fmla="*/ 118 h 153"/>
                  <a:gd name="T80" fmla="*/ 57 w 158"/>
                  <a:gd name="T81" fmla="*/ 117 h 153"/>
                  <a:gd name="T82" fmla="*/ 36 w 158"/>
                  <a:gd name="T83" fmla="*/ 91 h 153"/>
                  <a:gd name="T84" fmla="*/ 36 w 158"/>
                  <a:gd name="T85" fmla="*/ 85 h 153"/>
                  <a:gd name="T86" fmla="*/ 40 w 158"/>
                  <a:gd name="T87" fmla="*/ 75 h 153"/>
                  <a:gd name="T88" fmla="*/ 47 w 158"/>
                  <a:gd name="T89" fmla="*/ 68 h 153"/>
                  <a:gd name="T90" fmla="*/ 57 w 158"/>
                  <a:gd name="T91" fmla="*/ 64 h 153"/>
                  <a:gd name="T92" fmla="*/ 62 w 158"/>
                  <a:gd name="T93" fmla="*/ 64 h 153"/>
                  <a:gd name="T94" fmla="*/ 72 w 158"/>
                  <a:gd name="T95" fmla="*/ 65 h 153"/>
                  <a:gd name="T96" fmla="*/ 37 w 158"/>
                  <a:gd name="T97" fmla="*/ 99 h 153"/>
                  <a:gd name="T98" fmla="*/ 36 w 158"/>
                  <a:gd name="T99"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53">
                    <a:moveTo>
                      <a:pt x="15" y="119"/>
                    </a:moveTo>
                    <a:lnTo>
                      <a:pt x="4" y="130"/>
                    </a:lnTo>
                    <a:lnTo>
                      <a:pt x="4" y="130"/>
                    </a:lnTo>
                    <a:lnTo>
                      <a:pt x="1" y="134"/>
                    </a:lnTo>
                    <a:lnTo>
                      <a:pt x="0" y="139"/>
                    </a:lnTo>
                    <a:lnTo>
                      <a:pt x="0" y="139"/>
                    </a:lnTo>
                    <a:lnTo>
                      <a:pt x="1" y="144"/>
                    </a:lnTo>
                    <a:lnTo>
                      <a:pt x="4" y="149"/>
                    </a:lnTo>
                    <a:lnTo>
                      <a:pt x="4" y="149"/>
                    </a:lnTo>
                    <a:lnTo>
                      <a:pt x="9" y="152"/>
                    </a:lnTo>
                    <a:lnTo>
                      <a:pt x="14" y="153"/>
                    </a:lnTo>
                    <a:lnTo>
                      <a:pt x="14" y="153"/>
                    </a:lnTo>
                    <a:lnTo>
                      <a:pt x="19" y="152"/>
                    </a:lnTo>
                    <a:lnTo>
                      <a:pt x="23" y="149"/>
                    </a:lnTo>
                    <a:lnTo>
                      <a:pt x="35" y="139"/>
                    </a:lnTo>
                    <a:lnTo>
                      <a:pt x="35" y="139"/>
                    </a:lnTo>
                    <a:lnTo>
                      <a:pt x="42" y="142"/>
                    </a:lnTo>
                    <a:lnTo>
                      <a:pt x="48" y="144"/>
                    </a:lnTo>
                    <a:lnTo>
                      <a:pt x="55" y="146"/>
                    </a:lnTo>
                    <a:lnTo>
                      <a:pt x="62" y="146"/>
                    </a:lnTo>
                    <a:lnTo>
                      <a:pt x="62" y="146"/>
                    </a:lnTo>
                    <a:lnTo>
                      <a:pt x="74" y="145"/>
                    </a:lnTo>
                    <a:lnTo>
                      <a:pt x="84" y="142"/>
                    </a:lnTo>
                    <a:lnTo>
                      <a:pt x="93" y="137"/>
                    </a:lnTo>
                    <a:lnTo>
                      <a:pt x="101" y="130"/>
                    </a:lnTo>
                    <a:lnTo>
                      <a:pt x="108" y="121"/>
                    </a:lnTo>
                    <a:lnTo>
                      <a:pt x="114" y="112"/>
                    </a:lnTo>
                    <a:lnTo>
                      <a:pt x="117" y="102"/>
                    </a:lnTo>
                    <a:lnTo>
                      <a:pt x="118" y="91"/>
                    </a:lnTo>
                    <a:lnTo>
                      <a:pt x="118" y="91"/>
                    </a:lnTo>
                    <a:lnTo>
                      <a:pt x="118" y="84"/>
                    </a:lnTo>
                    <a:lnTo>
                      <a:pt x="116" y="77"/>
                    </a:lnTo>
                    <a:lnTo>
                      <a:pt x="115" y="71"/>
                    </a:lnTo>
                    <a:lnTo>
                      <a:pt x="112" y="65"/>
                    </a:lnTo>
                    <a:lnTo>
                      <a:pt x="154" y="24"/>
                    </a:lnTo>
                    <a:lnTo>
                      <a:pt x="154" y="24"/>
                    </a:lnTo>
                    <a:lnTo>
                      <a:pt x="157" y="20"/>
                    </a:lnTo>
                    <a:lnTo>
                      <a:pt x="158" y="15"/>
                    </a:lnTo>
                    <a:lnTo>
                      <a:pt x="158" y="15"/>
                    </a:lnTo>
                    <a:lnTo>
                      <a:pt x="157" y="10"/>
                    </a:lnTo>
                    <a:lnTo>
                      <a:pt x="155" y="4"/>
                    </a:lnTo>
                    <a:lnTo>
                      <a:pt x="155" y="4"/>
                    </a:lnTo>
                    <a:lnTo>
                      <a:pt x="149" y="1"/>
                    </a:lnTo>
                    <a:lnTo>
                      <a:pt x="144" y="0"/>
                    </a:lnTo>
                    <a:lnTo>
                      <a:pt x="139" y="1"/>
                    </a:lnTo>
                    <a:lnTo>
                      <a:pt x="134" y="4"/>
                    </a:lnTo>
                    <a:lnTo>
                      <a:pt x="92" y="44"/>
                    </a:lnTo>
                    <a:lnTo>
                      <a:pt x="92" y="44"/>
                    </a:lnTo>
                    <a:lnTo>
                      <a:pt x="86" y="40"/>
                    </a:lnTo>
                    <a:lnTo>
                      <a:pt x="78" y="38"/>
                    </a:lnTo>
                    <a:lnTo>
                      <a:pt x="71" y="36"/>
                    </a:lnTo>
                    <a:lnTo>
                      <a:pt x="62" y="35"/>
                    </a:lnTo>
                    <a:lnTo>
                      <a:pt x="62" y="35"/>
                    </a:lnTo>
                    <a:lnTo>
                      <a:pt x="51" y="37"/>
                    </a:lnTo>
                    <a:lnTo>
                      <a:pt x="41" y="40"/>
                    </a:lnTo>
                    <a:lnTo>
                      <a:pt x="32" y="45"/>
                    </a:lnTo>
                    <a:lnTo>
                      <a:pt x="23" y="52"/>
                    </a:lnTo>
                    <a:lnTo>
                      <a:pt x="17" y="60"/>
                    </a:lnTo>
                    <a:lnTo>
                      <a:pt x="12" y="69"/>
                    </a:lnTo>
                    <a:lnTo>
                      <a:pt x="9" y="79"/>
                    </a:lnTo>
                    <a:lnTo>
                      <a:pt x="7" y="91"/>
                    </a:lnTo>
                    <a:lnTo>
                      <a:pt x="7" y="91"/>
                    </a:lnTo>
                    <a:lnTo>
                      <a:pt x="8" y="98"/>
                    </a:lnTo>
                    <a:lnTo>
                      <a:pt x="9" y="105"/>
                    </a:lnTo>
                    <a:lnTo>
                      <a:pt x="12" y="112"/>
                    </a:lnTo>
                    <a:lnTo>
                      <a:pt x="15" y="119"/>
                    </a:lnTo>
                    <a:lnTo>
                      <a:pt x="15" y="119"/>
                    </a:lnTo>
                    <a:close/>
                    <a:moveTo>
                      <a:pt x="57" y="117"/>
                    </a:moveTo>
                    <a:lnTo>
                      <a:pt x="89" y="87"/>
                    </a:lnTo>
                    <a:lnTo>
                      <a:pt x="89" y="87"/>
                    </a:lnTo>
                    <a:lnTo>
                      <a:pt x="90" y="91"/>
                    </a:lnTo>
                    <a:lnTo>
                      <a:pt x="90" y="91"/>
                    </a:lnTo>
                    <a:lnTo>
                      <a:pt x="89" y="97"/>
                    </a:lnTo>
                    <a:lnTo>
                      <a:pt x="88" y="102"/>
                    </a:lnTo>
                    <a:lnTo>
                      <a:pt x="85" y="106"/>
                    </a:lnTo>
                    <a:lnTo>
                      <a:pt x="82" y="110"/>
                    </a:lnTo>
                    <a:lnTo>
                      <a:pt x="78" y="113"/>
                    </a:lnTo>
                    <a:lnTo>
                      <a:pt x="74" y="116"/>
                    </a:lnTo>
                    <a:lnTo>
                      <a:pt x="68" y="117"/>
                    </a:lnTo>
                    <a:lnTo>
                      <a:pt x="62" y="118"/>
                    </a:lnTo>
                    <a:lnTo>
                      <a:pt x="62" y="118"/>
                    </a:lnTo>
                    <a:lnTo>
                      <a:pt x="57" y="117"/>
                    </a:lnTo>
                    <a:lnTo>
                      <a:pt x="57" y="117"/>
                    </a:lnTo>
                    <a:close/>
                    <a:moveTo>
                      <a:pt x="36" y="91"/>
                    </a:moveTo>
                    <a:lnTo>
                      <a:pt x="36" y="91"/>
                    </a:lnTo>
                    <a:lnTo>
                      <a:pt x="36" y="85"/>
                    </a:lnTo>
                    <a:lnTo>
                      <a:pt x="38" y="80"/>
                    </a:lnTo>
                    <a:lnTo>
                      <a:pt x="40" y="75"/>
                    </a:lnTo>
                    <a:lnTo>
                      <a:pt x="43" y="71"/>
                    </a:lnTo>
                    <a:lnTo>
                      <a:pt x="47" y="68"/>
                    </a:lnTo>
                    <a:lnTo>
                      <a:pt x="52" y="66"/>
                    </a:lnTo>
                    <a:lnTo>
                      <a:pt x="57" y="64"/>
                    </a:lnTo>
                    <a:lnTo>
                      <a:pt x="62" y="64"/>
                    </a:lnTo>
                    <a:lnTo>
                      <a:pt x="62" y="64"/>
                    </a:lnTo>
                    <a:lnTo>
                      <a:pt x="67" y="64"/>
                    </a:lnTo>
                    <a:lnTo>
                      <a:pt x="72" y="65"/>
                    </a:lnTo>
                    <a:lnTo>
                      <a:pt x="37" y="99"/>
                    </a:lnTo>
                    <a:lnTo>
                      <a:pt x="37" y="99"/>
                    </a:lnTo>
                    <a:lnTo>
                      <a:pt x="36" y="91"/>
                    </a:lnTo>
                    <a:lnTo>
                      <a:pt x="3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32"/>
              <p:cNvSpPr>
                <a:spLocks/>
              </p:cNvSpPr>
              <p:nvPr/>
            </p:nvSpPr>
            <p:spPr bwMode="auto">
              <a:xfrm>
                <a:off x="931863" y="4991100"/>
                <a:ext cx="80963" cy="44450"/>
              </a:xfrm>
              <a:custGeom>
                <a:avLst/>
                <a:gdLst>
                  <a:gd name="T0" fmla="*/ 0 w 51"/>
                  <a:gd name="T1" fmla="*/ 15 h 28"/>
                  <a:gd name="T2" fmla="*/ 0 w 51"/>
                  <a:gd name="T3" fmla="*/ 15 h 28"/>
                  <a:gd name="T4" fmla="*/ 1 w 51"/>
                  <a:gd name="T5" fmla="*/ 20 h 28"/>
                  <a:gd name="T6" fmla="*/ 4 w 51"/>
                  <a:gd name="T7" fmla="*/ 24 h 28"/>
                  <a:gd name="T8" fmla="*/ 8 w 51"/>
                  <a:gd name="T9" fmla="*/ 27 h 28"/>
                  <a:gd name="T10" fmla="*/ 13 w 51"/>
                  <a:gd name="T11" fmla="*/ 28 h 28"/>
                  <a:gd name="T12" fmla="*/ 38 w 51"/>
                  <a:gd name="T13" fmla="*/ 28 h 28"/>
                  <a:gd name="T14" fmla="*/ 38 w 51"/>
                  <a:gd name="T15" fmla="*/ 28 h 28"/>
                  <a:gd name="T16" fmla="*/ 43 w 51"/>
                  <a:gd name="T17" fmla="*/ 27 h 28"/>
                  <a:gd name="T18" fmla="*/ 47 w 51"/>
                  <a:gd name="T19" fmla="*/ 24 h 28"/>
                  <a:gd name="T20" fmla="*/ 50 w 51"/>
                  <a:gd name="T21" fmla="*/ 20 h 28"/>
                  <a:gd name="T22" fmla="*/ 51 w 51"/>
                  <a:gd name="T23" fmla="*/ 15 h 28"/>
                  <a:gd name="T24" fmla="*/ 51 w 51"/>
                  <a:gd name="T25" fmla="*/ 15 h 28"/>
                  <a:gd name="T26" fmla="*/ 50 w 51"/>
                  <a:gd name="T27" fmla="*/ 8 h 28"/>
                  <a:gd name="T28" fmla="*/ 47 w 51"/>
                  <a:gd name="T29" fmla="*/ 4 h 28"/>
                  <a:gd name="T30" fmla="*/ 43 w 51"/>
                  <a:gd name="T31" fmla="*/ 1 h 28"/>
                  <a:gd name="T32" fmla="*/ 38 w 51"/>
                  <a:gd name="T33" fmla="*/ 0 h 28"/>
                  <a:gd name="T34" fmla="*/ 13 w 51"/>
                  <a:gd name="T35" fmla="*/ 0 h 28"/>
                  <a:gd name="T36" fmla="*/ 13 w 51"/>
                  <a:gd name="T37" fmla="*/ 0 h 28"/>
                  <a:gd name="T38" fmla="*/ 8 w 51"/>
                  <a:gd name="T39" fmla="*/ 1 h 28"/>
                  <a:gd name="T40" fmla="*/ 4 w 51"/>
                  <a:gd name="T41" fmla="*/ 4 h 28"/>
                  <a:gd name="T42" fmla="*/ 1 w 51"/>
                  <a:gd name="T43" fmla="*/ 8 h 28"/>
                  <a:gd name="T44" fmla="*/ 0 w 51"/>
                  <a:gd name="T45" fmla="*/ 15 h 28"/>
                  <a:gd name="T46" fmla="*/ 0 w 51"/>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8">
                    <a:moveTo>
                      <a:pt x="0" y="15"/>
                    </a:moveTo>
                    <a:lnTo>
                      <a:pt x="0" y="15"/>
                    </a:lnTo>
                    <a:lnTo>
                      <a:pt x="1" y="20"/>
                    </a:lnTo>
                    <a:lnTo>
                      <a:pt x="4" y="24"/>
                    </a:lnTo>
                    <a:lnTo>
                      <a:pt x="8" y="27"/>
                    </a:lnTo>
                    <a:lnTo>
                      <a:pt x="13" y="28"/>
                    </a:lnTo>
                    <a:lnTo>
                      <a:pt x="38" y="28"/>
                    </a:lnTo>
                    <a:lnTo>
                      <a:pt x="38" y="28"/>
                    </a:lnTo>
                    <a:lnTo>
                      <a:pt x="43" y="27"/>
                    </a:lnTo>
                    <a:lnTo>
                      <a:pt x="47" y="24"/>
                    </a:lnTo>
                    <a:lnTo>
                      <a:pt x="50" y="20"/>
                    </a:lnTo>
                    <a:lnTo>
                      <a:pt x="51" y="15"/>
                    </a:lnTo>
                    <a:lnTo>
                      <a:pt x="51" y="15"/>
                    </a:lnTo>
                    <a:lnTo>
                      <a:pt x="50" y="8"/>
                    </a:lnTo>
                    <a:lnTo>
                      <a:pt x="47" y="4"/>
                    </a:lnTo>
                    <a:lnTo>
                      <a:pt x="43" y="1"/>
                    </a:lnTo>
                    <a:lnTo>
                      <a:pt x="38" y="0"/>
                    </a:lnTo>
                    <a:lnTo>
                      <a:pt x="13" y="0"/>
                    </a:lnTo>
                    <a:lnTo>
                      <a:pt x="13" y="0"/>
                    </a:lnTo>
                    <a:lnTo>
                      <a:pt x="8" y="1"/>
                    </a:lnTo>
                    <a:lnTo>
                      <a:pt x="4" y="4"/>
                    </a:lnTo>
                    <a:lnTo>
                      <a:pt x="1" y="8"/>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33"/>
              <p:cNvSpPr>
                <a:spLocks/>
              </p:cNvSpPr>
              <p:nvPr/>
            </p:nvSpPr>
            <p:spPr bwMode="auto">
              <a:xfrm>
                <a:off x="482600" y="4991100"/>
                <a:ext cx="92075" cy="44450"/>
              </a:xfrm>
              <a:custGeom>
                <a:avLst/>
                <a:gdLst>
                  <a:gd name="T0" fmla="*/ 58 w 58"/>
                  <a:gd name="T1" fmla="*/ 15 h 28"/>
                  <a:gd name="T2" fmla="*/ 58 w 58"/>
                  <a:gd name="T3" fmla="*/ 15 h 28"/>
                  <a:gd name="T4" fmla="*/ 57 w 58"/>
                  <a:gd name="T5" fmla="*/ 8 h 28"/>
                  <a:gd name="T6" fmla="*/ 54 w 58"/>
                  <a:gd name="T7" fmla="*/ 4 h 28"/>
                  <a:gd name="T8" fmla="*/ 49 w 58"/>
                  <a:gd name="T9" fmla="*/ 1 h 28"/>
                  <a:gd name="T10" fmla="*/ 43 w 58"/>
                  <a:gd name="T11" fmla="*/ 0 h 28"/>
                  <a:gd name="T12" fmla="*/ 15 w 58"/>
                  <a:gd name="T13" fmla="*/ 0 h 28"/>
                  <a:gd name="T14" fmla="*/ 15 w 58"/>
                  <a:gd name="T15" fmla="*/ 0 h 28"/>
                  <a:gd name="T16" fmla="*/ 9 w 58"/>
                  <a:gd name="T17" fmla="*/ 1 h 28"/>
                  <a:gd name="T18" fmla="*/ 4 w 58"/>
                  <a:gd name="T19" fmla="*/ 4 h 28"/>
                  <a:gd name="T20" fmla="*/ 1 w 58"/>
                  <a:gd name="T21" fmla="*/ 8 h 28"/>
                  <a:gd name="T22" fmla="*/ 0 w 58"/>
                  <a:gd name="T23" fmla="*/ 15 h 28"/>
                  <a:gd name="T24" fmla="*/ 0 w 58"/>
                  <a:gd name="T25" fmla="*/ 15 h 28"/>
                  <a:gd name="T26" fmla="*/ 1 w 58"/>
                  <a:gd name="T27" fmla="*/ 20 h 28"/>
                  <a:gd name="T28" fmla="*/ 4 w 58"/>
                  <a:gd name="T29" fmla="*/ 24 h 28"/>
                  <a:gd name="T30" fmla="*/ 9 w 58"/>
                  <a:gd name="T31" fmla="*/ 27 h 28"/>
                  <a:gd name="T32" fmla="*/ 15 w 58"/>
                  <a:gd name="T33" fmla="*/ 28 h 28"/>
                  <a:gd name="T34" fmla="*/ 43 w 58"/>
                  <a:gd name="T35" fmla="*/ 28 h 28"/>
                  <a:gd name="T36" fmla="*/ 43 w 58"/>
                  <a:gd name="T37" fmla="*/ 28 h 28"/>
                  <a:gd name="T38" fmla="*/ 49 w 58"/>
                  <a:gd name="T39" fmla="*/ 27 h 28"/>
                  <a:gd name="T40" fmla="*/ 54 w 58"/>
                  <a:gd name="T41" fmla="*/ 24 h 28"/>
                  <a:gd name="T42" fmla="*/ 57 w 58"/>
                  <a:gd name="T43" fmla="*/ 20 h 28"/>
                  <a:gd name="T44" fmla="*/ 58 w 58"/>
                  <a:gd name="T45" fmla="*/ 15 h 28"/>
                  <a:gd name="T46" fmla="*/ 58 w 58"/>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8">
                    <a:moveTo>
                      <a:pt x="58" y="15"/>
                    </a:moveTo>
                    <a:lnTo>
                      <a:pt x="58" y="15"/>
                    </a:lnTo>
                    <a:lnTo>
                      <a:pt x="57" y="8"/>
                    </a:lnTo>
                    <a:lnTo>
                      <a:pt x="54" y="4"/>
                    </a:lnTo>
                    <a:lnTo>
                      <a:pt x="49" y="1"/>
                    </a:lnTo>
                    <a:lnTo>
                      <a:pt x="43" y="0"/>
                    </a:lnTo>
                    <a:lnTo>
                      <a:pt x="15" y="0"/>
                    </a:lnTo>
                    <a:lnTo>
                      <a:pt x="15" y="0"/>
                    </a:lnTo>
                    <a:lnTo>
                      <a:pt x="9" y="1"/>
                    </a:lnTo>
                    <a:lnTo>
                      <a:pt x="4" y="4"/>
                    </a:lnTo>
                    <a:lnTo>
                      <a:pt x="1" y="8"/>
                    </a:lnTo>
                    <a:lnTo>
                      <a:pt x="0" y="15"/>
                    </a:lnTo>
                    <a:lnTo>
                      <a:pt x="0" y="15"/>
                    </a:lnTo>
                    <a:lnTo>
                      <a:pt x="1" y="20"/>
                    </a:lnTo>
                    <a:lnTo>
                      <a:pt x="4" y="24"/>
                    </a:lnTo>
                    <a:lnTo>
                      <a:pt x="9" y="27"/>
                    </a:lnTo>
                    <a:lnTo>
                      <a:pt x="15" y="28"/>
                    </a:lnTo>
                    <a:lnTo>
                      <a:pt x="43" y="28"/>
                    </a:lnTo>
                    <a:lnTo>
                      <a:pt x="43" y="28"/>
                    </a:lnTo>
                    <a:lnTo>
                      <a:pt x="49" y="27"/>
                    </a:lnTo>
                    <a:lnTo>
                      <a:pt x="54" y="24"/>
                    </a:lnTo>
                    <a:lnTo>
                      <a:pt x="57" y="20"/>
                    </a:lnTo>
                    <a:lnTo>
                      <a:pt x="58" y="15"/>
                    </a:lnTo>
                    <a:lnTo>
                      <a:pt x="5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34"/>
              <p:cNvSpPr>
                <a:spLocks/>
              </p:cNvSpPr>
              <p:nvPr/>
            </p:nvSpPr>
            <p:spPr bwMode="auto">
              <a:xfrm>
                <a:off x="908050" y="5095875"/>
                <a:ext cx="73025" cy="61913"/>
              </a:xfrm>
              <a:custGeom>
                <a:avLst/>
                <a:gdLst>
                  <a:gd name="T0" fmla="*/ 39 w 46"/>
                  <a:gd name="T1" fmla="*/ 13 h 39"/>
                  <a:gd name="T2" fmla="*/ 20 w 46"/>
                  <a:gd name="T3" fmla="*/ 2 h 39"/>
                  <a:gd name="T4" fmla="*/ 20 w 46"/>
                  <a:gd name="T5" fmla="*/ 2 h 39"/>
                  <a:gd name="T6" fmla="*/ 15 w 46"/>
                  <a:gd name="T7" fmla="*/ 0 h 39"/>
                  <a:gd name="T8" fmla="*/ 10 w 46"/>
                  <a:gd name="T9" fmla="*/ 1 h 39"/>
                  <a:gd name="T10" fmla="*/ 5 w 46"/>
                  <a:gd name="T11" fmla="*/ 3 h 39"/>
                  <a:gd name="T12" fmla="*/ 2 w 46"/>
                  <a:gd name="T13" fmla="*/ 7 h 39"/>
                  <a:gd name="T14" fmla="*/ 2 w 46"/>
                  <a:gd name="T15" fmla="*/ 7 h 39"/>
                  <a:gd name="T16" fmla="*/ 0 w 46"/>
                  <a:gd name="T17" fmla="*/ 12 h 39"/>
                  <a:gd name="T18" fmla="*/ 0 w 46"/>
                  <a:gd name="T19" fmla="*/ 17 h 39"/>
                  <a:gd name="T20" fmla="*/ 0 w 46"/>
                  <a:gd name="T21" fmla="*/ 17 h 39"/>
                  <a:gd name="T22" fmla="*/ 3 w 46"/>
                  <a:gd name="T23" fmla="*/ 22 h 39"/>
                  <a:gd name="T24" fmla="*/ 7 w 46"/>
                  <a:gd name="T25" fmla="*/ 27 h 39"/>
                  <a:gd name="T26" fmla="*/ 25 w 46"/>
                  <a:gd name="T27" fmla="*/ 37 h 39"/>
                  <a:gd name="T28" fmla="*/ 25 w 46"/>
                  <a:gd name="T29" fmla="*/ 37 h 39"/>
                  <a:gd name="T30" fmla="*/ 28 w 46"/>
                  <a:gd name="T31" fmla="*/ 39 h 39"/>
                  <a:gd name="T32" fmla="*/ 33 w 46"/>
                  <a:gd name="T33" fmla="*/ 39 h 39"/>
                  <a:gd name="T34" fmla="*/ 33 w 46"/>
                  <a:gd name="T35" fmla="*/ 39 h 39"/>
                  <a:gd name="T36" fmla="*/ 36 w 46"/>
                  <a:gd name="T37" fmla="*/ 39 h 39"/>
                  <a:gd name="T38" fmla="*/ 39 w 46"/>
                  <a:gd name="T39" fmla="*/ 37 h 39"/>
                  <a:gd name="T40" fmla="*/ 42 w 46"/>
                  <a:gd name="T41" fmla="*/ 35 h 39"/>
                  <a:gd name="T42" fmla="*/ 44 w 46"/>
                  <a:gd name="T43" fmla="*/ 32 h 39"/>
                  <a:gd name="T44" fmla="*/ 44 w 46"/>
                  <a:gd name="T45" fmla="*/ 32 h 39"/>
                  <a:gd name="T46" fmla="*/ 46 w 46"/>
                  <a:gd name="T47" fmla="*/ 27 h 39"/>
                  <a:gd name="T48" fmla="*/ 46 w 46"/>
                  <a:gd name="T49" fmla="*/ 21 h 39"/>
                  <a:gd name="T50" fmla="*/ 46 w 46"/>
                  <a:gd name="T51" fmla="*/ 21 h 39"/>
                  <a:gd name="T52" fmla="*/ 43 w 46"/>
                  <a:gd name="T53" fmla="*/ 16 h 39"/>
                  <a:gd name="T54" fmla="*/ 39 w 46"/>
                  <a:gd name="T55" fmla="*/ 13 h 39"/>
                  <a:gd name="T56" fmla="*/ 39 w 46"/>
                  <a:gd name="T5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9">
                    <a:moveTo>
                      <a:pt x="39" y="13"/>
                    </a:moveTo>
                    <a:lnTo>
                      <a:pt x="20" y="2"/>
                    </a:lnTo>
                    <a:lnTo>
                      <a:pt x="20" y="2"/>
                    </a:lnTo>
                    <a:lnTo>
                      <a:pt x="15" y="0"/>
                    </a:lnTo>
                    <a:lnTo>
                      <a:pt x="10" y="1"/>
                    </a:lnTo>
                    <a:lnTo>
                      <a:pt x="5" y="3"/>
                    </a:lnTo>
                    <a:lnTo>
                      <a:pt x="2" y="7"/>
                    </a:lnTo>
                    <a:lnTo>
                      <a:pt x="2" y="7"/>
                    </a:lnTo>
                    <a:lnTo>
                      <a:pt x="0" y="12"/>
                    </a:lnTo>
                    <a:lnTo>
                      <a:pt x="0" y="17"/>
                    </a:lnTo>
                    <a:lnTo>
                      <a:pt x="0" y="17"/>
                    </a:lnTo>
                    <a:lnTo>
                      <a:pt x="3" y="22"/>
                    </a:lnTo>
                    <a:lnTo>
                      <a:pt x="7" y="27"/>
                    </a:lnTo>
                    <a:lnTo>
                      <a:pt x="25" y="37"/>
                    </a:lnTo>
                    <a:lnTo>
                      <a:pt x="25" y="37"/>
                    </a:lnTo>
                    <a:lnTo>
                      <a:pt x="28" y="39"/>
                    </a:lnTo>
                    <a:lnTo>
                      <a:pt x="33" y="39"/>
                    </a:lnTo>
                    <a:lnTo>
                      <a:pt x="33" y="39"/>
                    </a:lnTo>
                    <a:lnTo>
                      <a:pt x="36" y="39"/>
                    </a:lnTo>
                    <a:lnTo>
                      <a:pt x="39" y="37"/>
                    </a:lnTo>
                    <a:lnTo>
                      <a:pt x="42" y="35"/>
                    </a:lnTo>
                    <a:lnTo>
                      <a:pt x="44" y="32"/>
                    </a:lnTo>
                    <a:lnTo>
                      <a:pt x="44" y="32"/>
                    </a:lnTo>
                    <a:lnTo>
                      <a:pt x="46" y="27"/>
                    </a:lnTo>
                    <a:lnTo>
                      <a:pt x="46" y="21"/>
                    </a:lnTo>
                    <a:lnTo>
                      <a:pt x="46" y="21"/>
                    </a:lnTo>
                    <a:lnTo>
                      <a:pt x="43" y="16"/>
                    </a:lnTo>
                    <a:lnTo>
                      <a:pt x="39" y="13"/>
                    </a:lnTo>
                    <a:lnTo>
                      <a:pt x="3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5"/>
              <p:cNvSpPr>
                <a:spLocks/>
              </p:cNvSpPr>
              <p:nvPr/>
            </p:nvSpPr>
            <p:spPr bwMode="auto">
              <a:xfrm>
                <a:off x="515938" y="4870450"/>
                <a:ext cx="84138" cy="66675"/>
              </a:xfrm>
              <a:custGeom>
                <a:avLst/>
                <a:gdLst>
                  <a:gd name="T0" fmla="*/ 7 w 53"/>
                  <a:gd name="T1" fmla="*/ 26 h 42"/>
                  <a:gd name="T2" fmla="*/ 33 w 53"/>
                  <a:gd name="T3" fmla="*/ 40 h 42"/>
                  <a:gd name="T4" fmla="*/ 33 w 53"/>
                  <a:gd name="T5" fmla="*/ 40 h 42"/>
                  <a:gd name="T6" fmla="*/ 36 w 53"/>
                  <a:gd name="T7" fmla="*/ 41 h 42"/>
                  <a:gd name="T8" fmla="*/ 39 w 53"/>
                  <a:gd name="T9" fmla="*/ 42 h 42"/>
                  <a:gd name="T10" fmla="*/ 39 w 53"/>
                  <a:gd name="T11" fmla="*/ 42 h 42"/>
                  <a:gd name="T12" fmla="*/ 43 w 53"/>
                  <a:gd name="T13" fmla="*/ 41 h 42"/>
                  <a:gd name="T14" fmla="*/ 46 w 53"/>
                  <a:gd name="T15" fmla="*/ 40 h 42"/>
                  <a:gd name="T16" fmla="*/ 49 w 53"/>
                  <a:gd name="T17" fmla="*/ 38 h 42"/>
                  <a:gd name="T18" fmla="*/ 51 w 53"/>
                  <a:gd name="T19" fmla="*/ 35 h 42"/>
                  <a:gd name="T20" fmla="*/ 51 w 53"/>
                  <a:gd name="T21" fmla="*/ 35 h 42"/>
                  <a:gd name="T22" fmla="*/ 53 w 53"/>
                  <a:gd name="T23" fmla="*/ 30 h 42"/>
                  <a:gd name="T24" fmla="*/ 53 w 53"/>
                  <a:gd name="T25" fmla="*/ 25 h 42"/>
                  <a:gd name="T26" fmla="*/ 53 w 53"/>
                  <a:gd name="T27" fmla="*/ 25 h 42"/>
                  <a:gd name="T28" fmla="*/ 50 w 53"/>
                  <a:gd name="T29" fmla="*/ 20 h 42"/>
                  <a:gd name="T30" fmla="*/ 46 w 53"/>
                  <a:gd name="T31" fmla="*/ 16 h 42"/>
                  <a:gd name="T32" fmla="*/ 21 w 53"/>
                  <a:gd name="T33" fmla="*/ 1 h 42"/>
                  <a:gd name="T34" fmla="*/ 21 w 53"/>
                  <a:gd name="T35" fmla="*/ 1 h 42"/>
                  <a:gd name="T36" fmla="*/ 16 w 53"/>
                  <a:gd name="T37" fmla="*/ 0 h 42"/>
                  <a:gd name="T38" fmla="*/ 10 w 53"/>
                  <a:gd name="T39" fmla="*/ 0 h 42"/>
                  <a:gd name="T40" fmla="*/ 6 w 53"/>
                  <a:gd name="T41" fmla="*/ 2 h 42"/>
                  <a:gd name="T42" fmla="*/ 2 w 53"/>
                  <a:gd name="T43" fmla="*/ 7 h 42"/>
                  <a:gd name="T44" fmla="*/ 2 w 53"/>
                  <a:gd name="T45" fmla="*/ 7 h 42"/>
                  <a:gd name="T46" fmla="*/ 0 w 53"/>
                  <a:gd name="T47" fmla="*/ 12 h 42"/>
                  <a:gd name="T48" fmla="*/ 1 w 53"/>
                  <a:gd name="T49" fmla="*/ 18 h 42"/>
                  <a:gd name="T50" fmla="*/ 3 w 53"/>
                  <a:gd name="T51" fmla="*/ 22 h 42"/>
                  <a:gd name="T52" fmla="*/ 7 w 53"/>
                  <a:gd name="T53" fmla="*/ 26 h 42"/>
                  <a:gd name="T54" fmla="*/ 7 w 53"/>
                  <a:gd name="T5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2">
                    <a:moveTo>
                      <a:pt x="7" y="26"/>
                    </a:moveTo>
                    <a:lnTo>
                      <a:pt x="33" y="40"/>
                    </a:lnTo>
                    <a:lnTo>
                      <a:pt x="33" y="40"/>
                    </a:lnTo>
                    <a:lnTo>
                      <a:pt x="36" y="41"/>
                    </a:lnTo>
                    <a:lnTo>
                      <a:pt x="39" y="42"/>
                    </a:lnTo>
                    <a:lnTo>
                      <a:pt x="39" y="42"/>
                    </a:lnTo>
                    <a:lnTo>
                      <a:pt x="43" y="41"/>
                    </a:lnTo>
                    <a:lnTo>
                      <a:pt x="46" y="40"/>
                    </a:lnTo>
                    <a:lnTo>
                      <a:pt x="49" y="38"/>
                    </a:lnTo>
                    <a:lnTo>
                      <a:pt x="51" y="35"/>
                    </a:lnTo>
                    <a:lnTo>
                      <a:pt x="51" y="35"/>
                    </a:lnTo>
                    <a:lnTo>
                      <a:pt x="53" y="30"/>
                    </a:lnTo>
                    <a:lnTo>
                      <a:pt x="53" y="25"/>
                    </a:lnTo>
                    <a:lnTo>
                      <a:pt x="53" y="25"/>
                    </a:lnTo>
                    <a:lnTo>
                      <a:pt x="50" y="20"/>
                    </a:lnTo>
                    <a:lnTo>
                      <a:pt x="46" y="16"/>
                    </a:lnTo>
                    <a:lnTo>
                      <a:pt x="21" y="1"/>
                    </a:lnTo>
                    <a:lnTo>
                      <a:pt x="21" y="1"/>
                    </a:lnTo>
                    <a:lnTo>
                      <a:pt x="16" y="0"/>
                    </a:lnTo>
                    <a:lnTo>
                      <a:pt x="10" y="0"/>
                    </a:lnTo>
                    <a:lnTo>
                      <a:pt x="6" y="2"/>
                    </a:lnTo>
                    <a:lnTo>
                      <a:pt x="2" y="7"/>
                    </a:lnTo>
                    <a:lnTo>
                      <a:pt x="2" y="7"/>
                    </a:lnTo>
                    <a:lnTo>
                      <a:pt x="0" y="12"/>
                    </a:lnTo>
                    <a:lnTo>
                      <a:pt x="1" y="18"/>
                    </a:lnTo>
                    <a:lnTo>
                      <a:pt x="3" y="22"/>
                    </a:lnTo>
                    <a:lnTo>
                      <a:pt x="7" y="26"/>
                    </a:lnTo>
                    <a:lnTo>
                      <a:pt x="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6"/>
              <p:cNvSpPr>
                <a:spLocks/>
              </p:cNvSpPr>
              <p:nvPr/>
            </p:nvSpPr>
            <p:spPr bwMode="auto">
              <a:xfrm>
                <a:off x="831850" y="5173663"/>
                <a:ext cx="60325" cy="73025"/>
              </a:xfrm>
              <a:custGeom>
                <a:avLst/>
                <a:gdLst>
                  <a:gd name="T0" fmla="*/ 25 w 38"/>
                  <a:gd name="T1" fmla="*/ 7 h 46"/>
                  <a:gd name="T2" fmla="*/ 25 w 38"/>
                  <a:gd name="T3" fmla="*/ 7 h 46"/>
                  <a:gd name="T4" fmla="*/ 22 w 38"/>
                  <a:gd name="T5" fmla="*/ 3 h 46"/>
                  <a:gd name="T6" fmla="*/ 17 w 38"/>
                  <a:gd name="T7" fmla="*/ 0 h 46"/>
                  <a:gd name="T8" fmla="*/ 17 w 38"/>
                  <a:gd name="T9" fmla="*/ 0 h 46"/>
                  <a:gd name="T10" fmla="*/ 12 w 38"/>
                  <a:gd name="T11" fmla="*/ 0 h 46"/>
                  <a:gd name="T12" fmla="*/ 7 w 38"/>
                  <a:gd name="T13" fmla="*/ 2 h 46"/>
                  <a:gd name="T14" fmla="*/ 7 w 38"/>
                  <a:gd name="T15" fmla="*/ 2 h 46"/>
                  <a:gd name="T16" fmla="*/ 3 w 38"/>
                  <a:gd name="T17" fmla="*/ 5 h 46"/>
                  <a:gd name="T18" fmla="*/ 1 w 38"/>
                  <a:gd name="T19" fmla="*/ 10 h 46"/>
                  <a:gd name="T20" fmla="*/ 1 w 38"/>
                  <a:gd name="T21" fmla="*/ 10 h 46"/>
                  <a:gd name="T22" fmla="*/ 0 w 38"/>
                  <a:gd name="T23" fmla="*/ 15 h 46"/>
                  <a:gd name="T24" fmla="*/ 2 w 38"/>
                  <a:gd name="T25" fmla="*/ 21 h 46"/>
                  <a:gd name="T26" fmla="*/ 12 w 38"/>
                  <a:gd name="T27" fmla="*/ 39 h 46"/>
                  <a:gd name="T28" fmla="*/ 12 w 38"/>
                  <a:gd name="T29" fmla="*/ 39 h 46"/>
                  <a:gd name="T30" fmla="*/ 14 w 38"/>
                  <a:gd name="T31" fmla="*/ 42 h 46"/>
                  <a:gd name="T32" fmla="*/ 17 w 38"/>
                  <a:gd name="T33" fmla="*/ 44 h 46"/>
                  <a:gd name="T34" fmla="*/ 20 w 38"/>
                  <a:gd name="T35" fmla="*/ 45 h 46"/>
                  <a:gd name="T36" fmla="*/ 24 w 38"/>
                  <a:gd name="T37" fmla="*/ 46 h 46"/>
                  <a:gd name="T38" fmla="*/ 24 w 38"/>
                  <a:gd name="T39" fmla="*/ 46 h 46"/>
                  <a:gd name="T40" fmla="*/ 27 w 38"/>
                  <a:gd name="T41" fmla="*/ 45 h 46"/>
                  <a:gd name="T42" fmla="*/ 31 w 38"/>
                  <a:gd name="T43" fmla="*/ 44 h 46"/>
                  <a:gd name="T44" fmla="*/ 31 w 38"/>
                  <a:gd name="T45" fmla="*/ 44 h 46"/>
                  <a:gd name="T46" fmla="*/ 35 w 38"/>
                  <a:gd name="T47" fmla="*/ 40 h 46"/>
                  <a:gd name="T48" fmla="*/ 38 w 38"/>
                  <a:gd name="T49" fmla="*/ 36 h 46"/>
                  <a:gd name="T50" fmla="*/ 38 w 38"/>
                  <a:gd name="T51" fmla="*/ 36 h 46"/>
                  <a:gd name="T52" fmla="*/ 38 w 38"/>
                  <a:gd name="T53" fmla="*/ 30 h 46"/>
                  <a:gd name="T54" fmla="*/ 36 w 38"/>
                  <a:gd name="T55" fmla="*/ 25 h 46"/>
                  <a:gd name="T56" fmla="*/ 25 w 38"/>
                  <a:gd name="T5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6">
                    <a:moveTo>
                      <a:pt x="25" y="7"/>
                    </a:moveTo>
                    <a:lnTo>
                      <a:pt x="25" y="7"/>
                    </a:lnTo>
                    <a:lnTo>
                      <a:pt x="22" y="3"/>
                    </a:lnTo>
                    <a:lnTo>
                      <a:pt x="17" y="0"/>
                    </a:lnTo>
                    <a:lnTo>
                      <a:pt x="17" y="0"/>
                    </a:lnTo>
                    <a:lnTo>
                      <a:pt x="12" y="0"/>
                    </a:lnTo>
                    <a:lnTo>
                      <a:pt x="7" y="2"/>
                    </a:lnTo>
                    <a:lnTo>
                      <a:pt x="7" y="2"/>
                    </a:lnTo>
                    <a:lnTo>
                      <a:pt x="3" y="5"/>
                    </a:lnTo>
                    <a:lnTo>
                      <a:pt x="1" y="10"/>
                    </a:lnTo>
                    <a:lnTo>
                      <a:pt x="1" y="10"/>
                    </a:lnTo>
                    <a:lnTo>
                      <a:pt x="0" y="15"/>
                    </a:lnTo>
                    <a:lnTo>
                      <a:pt x="2" y="21"/>
                    </a:lnTo>
                    <a:lnTo>
                      <a:pt x="12" y="39"/>
                    </a:lnTo>
                    <a:lnTo>
                      <a:pt x="12" y="39"/>
                    </a:lnTo>
                    <a:lnTo>
                      <a:pt x="14" y="42"/>
                    </a:lnTo>
                    <a:lnTo>
                      <a:pt x="17" y="44"/>
                    </a:lnTo>
                    <a:lnTo>
                      <a:pt x="20" y="45"/>
                    </a:lnTo>
                    <a:lnTo>
                      <a:pt x="24" y="46"/>
                    </a:lnTo>
                    <a:lnTo>
                      <a:pt x="24" y="46"/>
                    </a:lnTo>
                    <a:lnTo>
                      <a:pt x="27" y="45"/>
                    </a:lnTo>
                    <a:lnTo>
                      <a:pt x="31" y="44"/>
                    </a:lnTo>
                    <a:lnTo>
                      <a:pt x="31" y="44"/>
                    </a:lnTo>
                    <a:lnTo>
                      <a:pt x="35" y="40"/>
                    </a:lnTo>
                    <a:lnTo>
                      <a:pt x="38" y="36"/>
                    </a:lnTo>
                    <a:lnTo>
                      <a:pt x="38" y="36"/>
                    </a:lnTo>
                    <a:lnTo>
                      <a:pt x="38" y="30"/>
                    </a:lnTo>
                    <a:lnTo>
                      <a:pt x="36" y="25"/>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37"/>
              <p:cNvSpPr>
                <a:spLocks/>
              </p:cNvSpPr>
              <p:nvPr/>
            </p:nvSpPr>
            <p:spPr bwMode="auto">
              <a:xfrm>
                <a:off x="604838" y="4781550"/>
                <a:ext cx="66675" cy="82550"/>
              </a:xfrm>
              <a:custGeom>
                <a:avLst/>
                <a:gdLst>
                  <a:gd name="T0" fmla="*/ 16 w 42"/>
                  <a:gd name="T1" fmla="*/ 45 h 52"/>
                  <a:gd name="T2" fmla="*/ 16 w 42"/>
                  <a:gd name="T3" fmla="*/ 45 h 52"/>
                  <a:gd name="T4" fmla="*/ 19 w 42"/>
                  <a:gd name="T5" fmla="*/ 48 h 52"/>
                  <a:gd name="T6" fmla="*/ 22 w 42"/>
                  <a:gd name="T7" fmla="*/ 50 h 52"/>
                  <a:gd name="T8" fmla="*/ 25 w 42"/>
                  <a:gd name="T9" fmla="*/ 51 h 52"/>
                  <a:gd name="T10" fmla="*/ 28 w 42"/>
                  <a:gd name="T11" fmla="*/ 52 h 52"/>
                  <a:gd name="T12" fmla="*/ 28 w 42"/>
                  <a:gd name="T13" fmla="*/ 52 h 52"/>
                  <a:gd name="T14" fmla="*/ 32 w 42"/>
                  <a:gd name="T15" fmla="*/ 51 h 52"/>
                  <a:gd name="T16" fmla="*/ 35 w 42"/>
                  <a:gd name="T17" fmla="*/ 50 h 52"/>
                  <a:gd name="T18" fmla="*/ 35 w 42"/>
                  <a:gd name="T19" fmla="*/ 50 h 52"/>
                  <a:gd name="T20" fmla="*/ 39 w 42"/>
                  <a:gd name="T21" fmla="*/ 46 h 52"/>
                  <a:gd name="T22" fmla="*/ 41 w 42"/>
                  <a:gd name="T23" fmla="*/ 42 h 52"/>
                  <a:gd name="T24" fmla="*/ 41 w 42"/>
                  <a:gd name="T25" fmla="*/ 42 h 52"/>
                  <a:gd name="T26" fmla="*/ 42 w 42"/>
                  <a:gd name="T27" fmla="*/ 36 h 52"/>
                  <a:gd name="T28" fmla="*/ 40 w 42"/>
                  <a:gd name="T29" fmla="*/ 31 h 52"/>
                  <a:gd name="T30" fmla="*/ 26 w 42"/>
                  <a:gd name="T31" fmla="*/ 7 h 52"/>
                  <a:gd name="T32" fmla="*/ 26 w 42"/>
                  <a:gd name="T33" fmla="*/ 7 h 52"/>
                  <a:gd name="T34" fmla="*/ 23 w 42"/>
                  <a:gd name="T35" fmla="*/ 3 h 52"/>
                  <a:gd name="T36" fmla="*/ 18 w 42"/>
                  <a:gd name="T37" fmla="*/ 0 h 52"/>
                  <a:gd name="T38" fmla="*/ 18 w 42"/>
                  <a:gd name="T39" fmla="*/ 0 h 52"/>
                  <a:gd name="T40" fmla="*/ 12 w 42"/>
                  <a:gd name="T41" fmla="*/ 0 h 52"/>
                  <a:gd name="T42" fmla="*/ 7 w 42"/>
                  <a:gd name="T43" fmla="*/ 2 h 52"/>
                  <a:gd name="T44" fmla="*/ 7 w 42"/>
                  <a:gd name="T45" fmla="*/ 2 h 52"/>
                  <a:gd name="T46" fmla="*/ 3 w 42"/>
                  <a:gd name="T47" fmla="*/ 5 h 52"/>
                  <a:gd name="T48" fmla="*/ 0 w 42"/>
                  <a:gd name="T49" fmla="*/ 10 h 52"/>
                  <a:gd name="T50" fmla="*/ 0 w 42"/>
                  <a:gd name="T51" fmla="*/ 15 h 52"/>
                  <a:gd name="T52" fmla="*/ 2 w 42"/>
                  <a:gd name="T53" fmla="*/ 21 h 52"/>
                  <a:gd name="T54" fmla="*/ 16 w 42"/>
                  <a:gd name="T5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52">
                    <a:moveTo>
                      <a:pt x="16" y="45"/>
                    </a:moveTo>
                    <a:lnTo>
                      <a:pt x="16" y="45"/>
                    </a:lnTo>
                    <a:lnTo>
                      <a:pt x="19" y="48"/>
                    </a:lnTo>
                    <a:lnTo>
                      <a:pt x="22" y="50"/>
                    </a:lnTo>
                    <a:lnTo>
                      <a:pt x="25" y="51"/>
                    </a:lnTo>
                    <a:lnTo>
                      <a:pt x="28" y="52"/>
                    </a:lnTo>
                    <a:lnTo>
                      <a:pt x="28" y="52"/>
                    </a:lnTo>
                    <a:lnTo>
                      <a:pt x="32" y="51"/>
                    </a:lnTo>
                    <a:lnTo>
                      <a:pt x="35" y="50"/>
                    </a:lnTo>
                    <a:lnTo>
                      <a:pt x="35" y="50"/>
                    </a:lnTo>
                    <a:lnTo>
                      <a:pt x="39" y="46"/>
                    </a:lnTo>
                    <a:lnTo>
                      <a:pt x="41" y="42"/>
                    </a:lnTo>
                    <a:lnTo>
                      <a:pt x="41" y="42"/>
                    </a:lnTo>
                    <a:lnTo>
                      <a:pt x="42" y="36"/>
                    </a:lnTo>
                    <a:lnTo>
                      <a:pt x="40" y="31"/>
                    </a:lnTo>
                    <a:lnTo>
                      <a:pt x="26" y="7"/>
                    </a:lnTo>
                    <a:lnTo>
                      <a:pt x="26" y="7"/>
                    </a:lnTo>
                    <a:lnTo>
                      <a:pt x="23" y="3"/>
                    </a:lnTo>
                    <a:lnTo>
                      <a:pt x="18" y="0"/>
                    </a:lnTo>
                    <a:lnTo>
                      <a:pt x="18" y="0"/>
                    </a:lnTo>
                    <a:lnTo>
                      <a:pt x="12" y="0"/>
                    </a:lnTo>
                    <a:lnTo>
                      <a:pt x="7" y="2"/>
                    </a:lnTo>
                    <a:lnTo>
                      <a:pt x="7" y="2"/>
                    </a:lnTo>
                    <a:lnTo>
                      <a:pt x="3" y="5"/>
                    </a:lnTo>
                    <a:lnTo>
                      <a:pt x="0" y="10"/>
                    </a:lnTo>
                    <a:lnTo>
                      <a:pt x="0" y="15"/>
                    </a:lnTo>
                    <a:lnTo>
                      <a:pt x="2" y="21"/>
                    </a:lnTo>
                    <a:lnTo>
                      <a:pt x="16"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38"/>
              <p:cNvSpPr>
                <a:spLocks/>
              </p:cNvSpPr>
              <p:nvPr/>
            </p:nvSpPr>
            <p:spPr bwMode="auto">
              <a:xfrm>
                <a:off x="727075" y="5202238"/>
                <a:ext cx="44450" cy="77788"/>
              </a:xfrm>
              <a:custGeom>
                <a:avLst/>
                <a:gdLst>
                  <a:gd name="T0" fmla="*/ 13 w 28"/>
                  <a:gd name="T1" fmla="*/ 0 h 49"/>
                  <a:gd name="T2" fmla="*/ 13 w 28"/>
                  <a:gd name="T3" fmla="*/ 0 h 49"/>
                  <a:gd name="T4" fmla="*/ 8 w 28"/>
                  <a:gd name="T5" fmla="*/ 1 h 49"/>
                  <a:gd name="T6" fmla="*/ 4 w 28"/>
                  <a:gd name="T7" fmla="*/ 4 h 49"/>
                  <a:gd name="T8" fmla="*/ 1 w 28"/>
                  <a:gd name="T9" fmla="*/ 8 h 49"/>
                  <a:gd name="T10" fmla="*/ 0 w 28"/>
                  <a:gd name="T11" fmla="*/ 13 h 49"/>
                  <a:gd name="T12" fmla="*/ 0 w 28"/>
                  <a:gd name="T13" fmla="*/ 34 h 49"/>
                  <a:gd name="T14" fmla="*/ 0 w 28"/>
                  <a:gd name="T15" fmla="*/ 34 h 49"/>
                  <a:gd name="T16" fmla="*/ 1 w 28"/>
                  <a:gd name="T17" fmla="*/ 40 h 49"/>
                  <a:gd name="T18" fmla="*/ 4 w 28"/>
                  <a:gd name="T19" fmla="*/ 45 h 49"/>
                  <a:gd name="T20" fmla="*/ 8 w 28"/>
                  <a:gd name="T21" fmla="*/ 48 h 49"/>
                  <a:gd name="T22" fmla="*/ 13 w 28"/>
                  <a:gd name="T23" fmla="*/ 49 h 49"/>
                  <a:gd name="T24" fmla="*/ 13 w 28"/>
                  <a:gd name="T25" fmla="*/ 49 h 49"/>
                  <a:gd name="T26" fmla="*/ 19 w 28"/>
                  <a:gd name="T27" fmla="*/ 48 h 49"/>
                  <a:gd name="T28" fmla="*/ 24 w 28"/>
                  <a:gd name="T29" fmla="*/ 45 h 49"/>
                  <a:gd name="T30" fmla="*/ 27 w 28"/>
                  <a:gd name="T31" fmla="*/ 40 h 49"/>
                  <a:gd name="T32" fmla="*/ 28 w 28"/>
                  <a:gd name="T33" fmla="*/ 34 h 49"/>
                  <a:gd name="T34" fmla="*/ 28 w 28"/>
                  <a:gd name="T35" fmla="*/ 13 h 49"/>
                  <a:gd name="T36" fmla="*/ 28 w 28"/>
                  <a:gd name="T37" fmla="*/ 13 h 49"/>
                  <a:gd name="T38" fmla="*/ 27 w 28"/>
                  <a:gd name="T39" fmla="*/ 8 h 49"/>
                  <a:gd name="T40" fmla="*/ 24 w 28"/>
                  <a:gd name="T41" fmla="*/ 4 h 49"/>
                  <a:gd name="T42" fmla="*/ 19 w 28"/>
                  <a:gd name="T43" fmla="*/ 1 h 49"/>
                  <a:gd name="T44" fmla="*/ 13 w 28"/>
                  <a:gd name="T45" fmla="*/ 0 h 49"/>
                  <a:gd name="T46" fmla="*/ 13 w 28"/>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13" y="0"/>
                    </a:moveTo>
                    <a:lnTo>
                      <a:pt x="13" y="0"/>
                    </a:lnTo>
                    <a:lnTo>
                      <a:pt x="8" y="1"/>
                    </a:lnTo>
                    <a:lnTo>
                      <a:pt x="4" y="4"/>
                    </a:lnTo>
                    <a:lnTo>
                      <a:pt x="1" y="8"/>
                    </a:lnTo>
                    <a:lnTo>
                      <a:pt x="0" y="13"/>
                    </a:lnTo>
                    <a:lnTo>
                      <a:pt x="0" y="34"/>
                    </a:lnTo>
                    <a:lnTo>
                      <a:pt x="0" y="34"/>
                    </a:lnTo>
                    <a:lnTo>
                      <a:pt x="1" y="40"/>
                    </a:lnTo>
                    <a:lnTo>
                      <a:pt x="4" y="45"/>
                    </a:lnTo>
                    <a:lnTo>
                      <a:pt x="8" y="48"/>
                    </a:lnTo>
                    <a:lnTo>
                      <a:pt x="13" y="49"/>
                    </a:lnTo>
                    <a:lnTo>
                      <a:pt x="13" y="49"/>
                    </a:lnTo>
                    <a:lnTo>
                      <a:pt x="19" y="48"/>
                    </a:lnTo>
                    <a:lnTo>
                      <a:pt x="24" y="45"/>
                    </a:lnTo>
                    <a:lnTo>
                      <a:pt x="27" y="40"/>
                    </a:lnTo>
                    <a:lnTo>
                      <a:pt x="28" y="34"/>
                    </a:lnTo>
                    <a:lnTo>
                      <a:pt x="28" y="13"/>
                    </a:lnTo>
                    <a:lnTo>
                      <a:pt x="28" y="13"/>
                    </a:lnTo>
                    <a:lnTo>
                      <a:pt x="27" y="8"/>
                    </a:lnTo>
                    <a:lnTo>
                      <a:pt x="24" y="4"/>
                    </a:lnTo>
                    <a:lnTo>
                      <a:pt x="19" y="1"/>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39"/>
              <p:cNvSpPr>
                <a:spLocks/>
              </p:cNvSpPr>
              <p:nvPr/>
            </p:nvSpPr>
            <p:spPr bwMode="auto">
              <a:xfrm>
                <a:off x="727075" y="4749800"/>
                <a:ext cx="44450" cy="87313"/>
              </a:xfrm>
              <a:custGeom>
                <a:avLst/>
                <a:gdLst>
                  <a:gd name="T0" fmla="*/ 13 w 28"/>
                  <a:gd name="T1" fmla="*/ 55 h 55"/>
                  <a:gd name="T2" fmla="*/ 13 w 28"/>
                  <a:gd name="T3" fmla="*/ 55 h 55"/>
                  <a:gd name="T4" fmla="*/ 19 w 28"/>
                  <a:gd name="T5" fmla="*/ 54 h 55"/>
                  <a:gd name="T6" fmla="*/ 24 w 28"/>
                  <a:gd name="T7" fmla="*/ 51 h 55"/>
                  <a:gd name="T8" fmla="*/ 27 w 28"/>
                  <a:gd name="T9" fmla="*/ 47 h 55"/>
                  <a:gd name="T10" fmla="*/ 28 w 28"/>
                  <a:gd name="T11" fmla="*/ 42 h 55"/>
                  <a:gd name="T12" fmla="*/ 28 w 28"/>
                  <a:gd name="T13" fmla="*/ 13 h 55"/>
                  <a:gd name="T14" fmla="*/ 28 w 28"/>
                  <a:gd name="T15" fmla="*/ 13 h 55"/>
                  <a:gd name="T16" fmla="*/ 27 w 28"/>
                  <a:gd name="T17" fmla="*/ 8 h 55"/>
                  <a:gd name="T18" fmla="*/ 24 w 28"/>
                  <a:gd name="T19" fmla="*/ 4 h 55"/>
                  <a:gd name="T20" fmla="*/ 19 w 28"/>
                  <a:gd name="T21" fmla="*/ 1 h 55"/>
                  <a:gd name="T22" fmla="*/ 13 w 28"/>
                  <a:gd name="T23" fmla="*/ 0 h 55"/>
                  <a:gd name="T24" fmla="*/ 13 w 28"/>
                  <a:gd name="T25" fmla="*/ 0 h 55"/>
                  <a:gd name="T26" fmla="*/ 8 w 28"/>
                  <a:gd name="T27" fmla="*/ 1 h 55"/>
                  <a:gd name="T28" fmla="*/ 4 w 28"/>
                  <a:gd name="T29" fmla="*/ 4 h 55"/>
                  <a:gd name="T30" fmla="*/ 1 w 28"/>
                  <a:gd name="T31" fmla="*/ 8 h 55"/>
                  <a:gd name="T32" fmla="*/ 0 w 28"/>
                  <a:gd name="T33" fmla="*/ 13 h 55"/>
                  <a:gd name="T34" fmla="*/ 0 w 28"/>
                  <a:gd name="T35" fmla="*/ 42 h 55"/>
                  <a:gd name="T36" fmla="*/ 0 w 28"/>
                  <a:gd name="T37" fmla="*/ 42 h 55"/>
                  <a:gd name="T38" fmla="*/ 1 w 28"/>
                  <a:gd name="T39" fmla="*/ 47 h 55"/>
                  <a:gd name="T40" fmla="*/ 4 w 28"/>
                  <a:gd name="T41" fmla="*/ 51 h 55"/>
                  <a:gd name="T42" fmla="*/ 8 w 28"/>
                  <a:gd name="T43" fmla="*/ 54 h 55"/>
                  <a:gd name="T44" fmla="*/ 13 w 28"/>
                  <a:gd name="T45" fmla="*/ 55 h 55"/>
                  <a:gd name="T46" fmla="*/ 13 w 28"/>
                  <a:gd name="T4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55">
                    <a:moveTo>
                      <a:pt x="13" y="55"/>
                    </a:moveTo>
                    <a:lnTo>
                      <a:pt x="13" y="55"/>
                    </a:lnTo>
                    <a:lnTo>
                      <a:pt x="19" y="54"/>
                    </a:lnTo>
                    <a:lnTo>
                      <a:pt x="24" y="51"/>
                    </a:lnTo>
                    <a:lnTo>
                      <a:pt x="27" y="47"/>
                    </a:lnTo>
                    <a:lnTo>
                      <a:pt x="28" y="42"/>
                    </a:lnTo>
                    <a:lnTo>
                      <a:pt x="28" y="13"/>
                    </a:lnTo>
                    <a:lnTo>
                      <a:pt x="28" y="13"/>
                    </a:lnTo>
                    <a:lnTo>
                      <a:pt x="27" y="8"/>
                    </a:lnTo>
                    <a:lnTo>
                      <a:pt x="24" y="4"/>
                    </a:lnTo>
                    <a:lnTo>
                      <a:pt x="19" y="1"/>
                    </a:lnTo>
                    <a:lnTo>
                      <a:pt x="13" y="0"/>
                    </a:lnTo>
                    <a:lnTo>
                      <a:pt x="13" y="0"/>
                    </a:lnTo>
                    <a:lnTo>
                      <a:pt x="8" y="1"/>
                    </a:lnTo>
                    <a:lnTo>
                      <a:pt x="4" y="4"/>
                    </a:lnTo>
                    <a:lnTo>
                      <a:pt x="1" y="8"/>
                    </a:lnTo>
                    <a:lnTo>
                      <a:pt x="0" y="13"/>
                    </a:lnTo>
                    <a:lnTo>
                      <a:pt x="0" y="42"/>
                    </a:lnTo>
                    <a:lnTo>
                      <a:pt x="0" y="42"/>
                    </a:lnTo>
                    <a:lnTo>
                      <a:pt x="1" y="47"/>
                    </a:lnTo>
                    <a:lnTo>
                      <a:pt x="4" y="51"/>
                    </a:lnTo>
                    <a:lnTo>
                      <a:pt x="8" y="54"/>
                    </a:lnTo>
                    <a:lnTo>
                      <a:pt x="13" y="55"/>
                    </a:lnTo>
                    <a:lnTo>
                      <a:pt x="1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40"/>
              <p:cNvSpPr>
                <a:spLocks/>
              </p:cNvSpPr>
              <p:nvPr/>
            </p:nvSpPr>
            <p:spPr bwMode="auto">
              <a:xfrm>
                <a:off x="604838" y="5170488"/>
                <a:ext cx="61913" cy="76200"/>
              </a:xfrm>
              <a:custGeom>
                <a:avLst/>
                <a:gdLst>
                  <a:gd name="T0" fmla="*/ 7 w 39"/>
                  <a:gd name="T1" fmla="*/ 46 h 48"/>
                  <a:gd name="T2" fmla="*/ 7 w 39"/>
                  <a:gd name="T3" fmla="*/ 46 h 48"/>
                  <a:gd name="T4" fmla="*/ 10 w 39"/>
                  <a:gd name="T5" fmla="*/ 47 h 48"/>
                  <a:gd name="T6" fmla="*/ 14 w 39"/>
                  <a:gd name="T7" fmla="*/ 48 h 48"/>
                  <a:gd name="T8" fmla="*/ 14 w 39"/>
                  <a:gd name="T9" fmla="*/ 48 h 48"/>
                  <a:gd name="T10" fmla="*/ 18 w 39"/>
                  <a:gd name="T11" fmla="*/ 47 h 48"/>
                  <a:gd name="T12" fmla="*/ 21 w 39"/>
                  <a:gd name="T13" fmla="*/ 46 h 48"/>
                  <a:gd name="T14" fmla="*/ 24 w 39"/>
                  <a:gd name="T15" fmla="*/ 44 h 48"/>
                  <a:gd name="T16" fmla="*/ 26 w 39"/>
                  <a:gd name="T17" fmla="*/ 41 h 48"/>
                  <a:gd name="T18" fmla="*/ 37 w 39"/>
                  <a:gd name="T19" fmla="*/ 22 h 48"/>
                  <a:gd name="T20" fmla="*/ 37 w 39"/>
                  <a:gd name="T21" fmla="*/ 22 h 48"/>
                  <a:gd name="T22" fmla="*/ 39 w 39"/>
                  <a:gd name="T23" fmla="*/ 15 h 48"/>
                  <a:gd name="T24" fmla="*/ 39 w 39"/>
                  <a:gd name="T25" fmla="*/ 10 h 48"/>
                  <a:gd name="T26" fmla="*/ 37 w 39"/>
                  <a:gd name="T27" fmla="*/ 6 h 48"/>
                  <a:gd name="T28" fmla="*/ 33 w 39"/>
                  <a:gd name="T29" fmla="*/ 2 h 48"/>
                  <a:gd name="T30" fmla="*/ 33 w 39"/>
                  <a:gd name="T31" fmla="*/ 2 h 48"/>
                  <a:gd name="T32" fmla="*/ 33 w 39"/>
                  <a:gd name="T33" fmla="*/ 2 h 48"/>
                  <a:gd name="T34" fmla="*/ 27 w 39"/>
                  <a:gd name="T35" fmla="*/ 0 h 48"/>
                  <a:gd name="T36" fmla="*/ 22 w 39"/>
                  <a:gd name="T37" fmla="*/ 1 h 48"/>
                  <a:gd name="T38" fmla="*/ 18 w 39"/>
                  <a:gd name="T39" fmla="*/ 3 h 48"/>
                  <a:gd name="T40" fmla="*/ 13 w 39"/>
                  <a:gd name="T41" fmla="*/ 7 h 48"/>
                  <a:gd name="T42" fmla="*/ 2 w 39"/>
                  <a:gd name="T43" fmla="*/ 27 h 48"/>
                  <a:gd name="T44" fmla="*/ 2 w 39"/>
                  <a:gd name="T45" fmla="*/ 27 h 48"/>
                  <a:gd name="T46" fmla="*/ 0 w 39"/>
                  <a:gd name="T47" fmla="*/ 33 h 48"/>
                  <a:gd name="T48" fmla="*/ 0 w 39"/>
                  <a:gd name="T49" fmla="*/ 38 h 48"/>
                  <a:gd name="T50" fmla="*/ 3 w 39"/>
                  <a:gd name="T51" fmla="*/ 42 h 48"/>
                  <a:gd name="T52" fmla="*/ 7 w 39"/>
                  <a:gd name="T53" fmla="*/ 46 h 48"/>
                  <a:gd name="T54" fmla="*/ 7 w 39"/>
                  <a:gd name="T5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8">
                    <a:moveTo>
                      <a:pt x="7" y="46"/>
                    </a:moveTo>
                    <a:lnTo>
                      <a:pt x="7" y="46"/>
                    </a:lnTo>
                    <a:lnTo>
                      <a:pt x="10" y="47"/>
                    </a:lnTo>
                    <a:lnTo>
                      <a:pt x="14" y="48"/>
                    </a:lnTo>
                    <a:lnTo>
                      <a:pt x="14" y="48"/>
                    </a:lnTo>
                    <a:lnTo>
                      <a:pt x="18" y="47"/>
                    </a:lnTo>
                    <a:lnTo>
                      <a:pt x="21" y="46"/>
                    </a:lnTo>
                    <a:lnTo>
                      <a:pt x="24" y="44"/>
                    </a:lnTo>
                    <a:lnTo>
                      <a:pt x="26" y="41"/>
                    </a:lnTo>
                    <a:lnTo>
                      <a:pt x="37" y="22"/>
                    </a:lnTo>
                    <a:lnTo>
                      <a:pt x="37" y="22"/>
                    </a:lnTo>
                    <a:lnTo>
                      <a:pt x="39" y="15"/>
                    </a:lnTo>
                    <a:lnTo>
                      <a:pt x="39" y="10"/>
                    </a:lnTo>
                    <a:lnTo>
                      <a:pt x="37" y="6"/>
                    </a:lnTo>
                    <a:lnTo>
                      <a:pt x="33" y="2"/>
                    </a:lnTo>
                    <a:lnTo>
                      <a:pt x="33" y="2"/>
                    </a:lnTo>
                    <a:lnTo>
                      <a:pt x="33" y="2"/>
                    </a:lnTo>
                    <a:lnTo>
                      <a:pt x="27" y="0"/>
                    </a:lnTo>
                    <a:lnTo>
                      <a:pt x="22" y="1"/>
                    </a:lnTo>
                    <a:lnTo>
                      <a:pt x="18" y="3"/>
                    </a:lnTo>
                    <a:lnTo>
                      <a:pt x="13" y="7"/>
                    </a:lnTo>
                    <a:lnTo>
                      <a:pt x="2" y="27"/>
                    </a:lnTo>
                    <a:lnTo>
                      <a:pt x="2" y="27"/>
                    </a:lnTo>
                    <a:lnTo>
                      <a:pt x="0" y="33"/>
                    </a:lnTo>
                    <a:lnTo>
                      <a:pt x="0" y="38"/>
                    </a:lnTo>
                    <a:lnTo>
                      <a:pt x="3" y="42"/>
                    </a:lnTo>
                    <a:lnTo>
                      <a:pt x="7" y="46"/>
                    </a:lnTo>
                    <a:lnTo>
                      <a:pt x="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41"/>
              <p:cNvSpPr>
                <a:spLocks/>
              </p:cNvSpPr>
              <p:nvPr/>
            </p:nvSpPr>
            <p:spPr bwMode="auto">
              <a:xfrm>
                <a:off x="828675" y="4781550"/>
                <a:ext cx="63500" cy="77788"/>
              </a:xfrm>
              <a:custGeom>
                <a:avLst/>
                <a:gdLst>
                  <a:gd name="T0" fmla="*/ 7 w 40"/>
                  <a:gd name="T1" fmla="*/ 48 h 49"/>
                  <a:gd name="T2" fmla="*/ 7 w 40"/>
                  <a:gd name="T3" fmla="*/ 48 h 49"/>
                  <a:gd name="T4" fmla="*/ 7 w 40"/>
                  <a:gd name="T5" fmla="*/ 48 h 49"/>
                  <a:gd name="T6" fmla="*/ 10 w 40"/>
                  <a:gd name="T7" fmla="*/ 49 h 49"/>
                  <a:gd name="T8" fmla="*/ 14 w 40"/>
                  <a:gd name="T9" fmla="*/ 49 h 49"/>
                  <a:gd name="T10" fmla="*/ 14 w 40"/>
                  <a:gd name="T11" fmla="*/ 49 h 49"/>
                  <a:gd name="T12" fmla="*/ 17 w 40"/>
                  <a:gd name="T13" fmla="*/ 49 h 49"/>
                  <a:gd name="T14" fmla="*/ 20 w 40"/>
                  <a:gd name="T15" fmla="*/ 48 h 49"/>
                  <a:gd name="T16" fmla="*/ 23 w 40"/>
                  <a:gd name="T17" fmla="*/ 45 h 49"/>
                  <a:gd name="T18" fmla="*/ 25 w 40"/>
                  <a:gd name="T19" fmla="*/ 43 h 49"/>
                  <a:gd name="T20" fmla="*/ 38 w 40"/>
                  <a:gd name="T21" fmla="*/ 21 h 49"/>
                  <a:gd name="T22" fmla="*/ 38 w 40"/>
                  <a:gd name="T23" fmla="*/ 21 h 49"/>
                  <a:gd name="T24" fmla="*/ 40 w 40"/>
                  <a:gd name="T25" fmla="*/ 15 h 49"/>
                  <a:gd name="T26" fmla="*/ 40 w 40"/>
                  <a:gd name="T27" fmla="*/ 10 h 49"/>
                  <a:gd name="T28" fmla="*/ 40 w 40"/>
                  <a:gd name="T29" fmla="*/ 10 h 49"/>
                  <a:gd name="T30" fmla="*/ 37 w 40"/>
                  <a:gd name="T31" fmla="*/ 5 h 49"/>
                  <a:gd name="T32" fmla="*/ 33 w 40"/>
                  <a:gd name="T33" fmla="*/ 2 h 49"/>
                  <a:gd name="T34" fmla="*/ 33 w 40"/>
                  <a:gd name="T35" fmla="*/ 2 h 49"/>
                  <a:gd name="T36" fmla="*/ 28 w 40"/>
                  <a:gd name="T37" fmla="*/ 0 h 49"/>
                  <a:gd name="T38" fmla="*/ 22 w 40"/>
                  <a:gd name="T39" fmla="*/ 0 h 49"/>
                  <a:gd name="T40" fmla="*/ 22 w 40"/>
                  <a:gd name="T41" fmla="*/ 0 h 49"/>
                  <a:gd name="T42" fmla="*/ 18 w 40"/>
                  <a:gd name="T43" fmla="*/ 3 h 49"/>
                  <a:gd name="T44" fmla="*/ 14 w 40"/>
                  <a:gd name="T45" fmla="*/ 7 h 49"/>
                  <a:gd name="T46" fmla="*/ 2 w 40"/>
                  <a:gd name="T47" fmla="*/ 29 h 49"/>
                  <a:gd name="T48" fmla="*/ 2 w 40"/>
                  <a:gd name="T49" fmla="*/ 29 h 49"/>
                  <a:gd name="T50" fmla="*/ 0 w 40"/>
                  <a:gd name="T51" fmla="*/ 34 h 49"/>
                  <a:gd name="T52" fmla="*/ 1 w 40"/>
                  <a:gd name="T53" fmla="*/ 39 h 49"/>
                  <a:gd name="T54" fmla="*/ 1 w 40"/>
                  <a:gd name="T55" fmla="*/ 39 h 49"/>
                  <a:gd name="T56" fmla="*/ 3 w 40"/>
                  <a:gd name="T57" fmla="*/ 44 h 49"/>
                  <a:gd name="T58" fmla="*/ 7 w 40"/>
                  <a:gd name="T59" fmla="*/ 48 h 49"/>
                  <a:gd name="T60" fmla="*/ 7 w 40"/>
                  <a:gd name="T6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9">
                    <a:moveTo>
                      <a:pt x="7" y="48"/>
                    </a:moveTo>
                    <a:lnTo>
                      <a:pt x="7" y="48"/>
                    </a:lnTo>
                    <a:lnTo>
                      <a:pt x="7" y="48"/>
                    </a:lnTo>
                    <a:lnTo>
                      <a:pt x="10" y="49"/>
                    </a:lnTo>
                    <a:lnTo>
                      <a:pt x="14" y="49"/>
                    </a:lnTo>
                    <a:lnTo>
                      <a:pt x="14" y="49"/>
                    </a:lnTo>
                    <a:lnTo>
                      <a:pt x="17" y="49"/>
                    </a:lnTo>
                    <a:lnTo>
                      <a:pt x="20" y="48"/>
                    </a:lnTo>
                    <a:lnTo>
                      <a:pt x="23" y="45"/>
                    </a:lnTo>
                    <a:lnTo>
                      <a:pt x="25" y="43"/>
                    </a:lnTo>
                    <a:lnTo>
                      <a:pt x="38" y="21"/>
                    </a:lnTo>
                    <a:lnTo>
                      <a:pt x="38" y="21"/>
                    </a:lnTo>
                    <a:lnTo>
                      <a:pt x="40" y="15"/>
                    </a:lnTo>
                    <a:lnTo>
                      <a:pt x="40" y="10"/>
                    </a:lnTo>
                    <a:lnTo>
                      <a:pt x="40" y="10"/>
                    </a:lnTo>
                    <a:lnTo>
                      <a:pt x="37" y="5"/>
                    </a:lnTo>
                    <a:lnTo>
                      <a:pt x="33" y="2"/>
                    </a:lnTo>
                    <a:lnTo>
                      <a:pt x="33" y="2"/>
                    </a:lnTo>
                    <a:lnTo>
                      <a:pt x="28" y="0"/>
                    </a:lnTo>
                    <a:lnTo>
                      <a:pt x="22" y="0"/>
                    </a:lnTo>
                    <a:lnTo>
                      <a:pt x="22" y="0"/>
                    </a:lnTo>
                    <a:lnTo>
                      <a:pt x="18" y="3"/>
                    </a:lnTo>
                    <a:lnTo>
                      <a:pt x="14" y="7"/>
                    </a:lnTo>
                    <a:lnTo>
                      <a:pt x="2" y="29"/>
                    </a:lnTo>
                    <a:lnTo>
                      <a:pt x="2" y="29"/>
                    </a:lnTo>
                    <a:lnTo>
                      <a:pt x="0" y="34"/>
                    </a:lnTo>
                    <a:lnTo>
                      <a:pt x="1" y="39"/>
                    </a:lnTo>
                    <a:lnTo>
                      <a:pt x="1" y="39"/>
                    </a:lnTo>
                    <a:lnTo>
                      <a:pt x="3" y="44"/>
                    </a:lnTo>
                    <a:lnTo>
                      <a:pt x="7" y="48"/>
                    </a:lnTo>
                    <a:lnTo>
                      <a:pt x="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42"/>
              <p:cNvSpPr>
                <a:spLocks/>
              </p:cNvSpPr>
              <p:nvPr/>
            </p:nvSpPr>
            <p:spPr bwMode="auto">
              <a:xfrm>
                <a:off x="515938" y="5094288"/>
                <a:ext cx="76200" cy="63500"/>
              </a:xfrm>
              <a:custGeom>
                <a:avLst/>
                <a:gdLst>
                  <a:gd name="T0" fmla="*/ 42 w 48"/>
                  <a:gd name="T1" fmla="*/ 27 h 40"/>
                  <a:gd name="T2" fmla="*/ 42 w 48"/>
                  <a:gd name="T3" fmla="*/ 27 h 40"/>
                  <a:gd name="T4" fmla="*/ 46 w 48"/>
                  <a:gd name="T5" fmla="*/ 22 h 40"/>
                  <a:gd name="T6" fmla="*/ 48 w 48"/>
                  <a:gd name="T7" fmla="*/ 17 h 40"/>
                  <a:gd name="T8" fmla="*/ 48 w 48"/>
                  <a:gd name="T9" fmla="*/ 12 h 40"/>
                  <a:gd name="T10" fmla="*/ 47 w 48"/>
                  <a:gd name="T11" fmla="*/ 7 h 40"/>
                  <a:gd name="T12" fmla="*/ 47 w 48"/>
                  <a:gd name="T13" fmla="*/ 7 h 40"/>
                  <a:gd name="T14" fmla="*/ 43 w 48"/>
                  <a:gd name="T15" fmla="*/ 3 h 40"/>
                  <a:gd name="T16" fmla="*/ 38 w 48"/>
                  <a:gd name="T17" fmla="*/ 1 h 40"/>
                  <a:gd name="T18" fmla="*/ 33 w 48"/>
                  <a:gd name="T19" fmla="*/ 0 h 40"/>
                  <a:gd name="T20" fmla="*/ 27 w 48"/>
                  <a:gd name="T21" fmla="*/ 2 h 40"/>
                  <a:gd name="T22" fmla="*/ 7 w 48"/>
                  <a:gd name="T23" fmla="*/ 14 h 40"/>
                  <a:gd name="T24" fmla="*/ 7 w 48"/>
                  <a:gd name="T25" fmla="*/ 14 h 40"/>
                  <a:gd name="T26" fmla="*/ 3 w 48"/>
                  <a:gd name="T27" fmla="*/ 17 h 40"/>
                  <a:gd name="T28" fmla="*/ 1 w 48"/>
                  <a:gd name="T29" fmla="*/ 22 h 40"/>
                  <a:gd name="T30" fmla="*/ 0 w 48"/>
                  <a:gd name="T31" fmla="*/ 28 h 40"/>
                  <a:gd name="T32" fmla="*/ 2 w 48"/>
                  <a:gd name="T33" fmla="*/ 33 h 40"/>
                  <a:gd name="T34" fmla="*/ 2 w 48"/>
                  <a:gd name="T35" fmla="*/ 33 h 40"/>
                  <a:gd name="T36" fmla="*/ 4 w 48"/>
                  <a:gd name="T37" fmla="*/ 36 h 40"/>
                  <a:gd name="T38" fmla="*/ 7 w 48"/>
                  <a:gd name="T39" fmla="*/ 38 h 40"/>
                  <a:gd name="T40" fmla="*/ 10 w 48"/>
                  <a:gd name="T41" fmla="*/ 40 h 40"/>
                  <a:gd name="T42" fmla="*/ 14 w 48"/>
                  <a:gd name="T43" fmla="*/ 40 h 40"/>
                  <a:gd name="T44" fmla="*/ 14 w 48"/>
                  <a:gd name="T45" fmla="*/ 40 h 40"/>
                  <a:gd name="T46" fmla="*/ 17 w 48"/>
                  <a:gd name="T47" fmla="*/ 40 h 40"/>
                  <a:gd name="T48" fmla="*/ 21 w 48"/>
                  <a:gd name="T49" fmla="*/ 38 h 40"/>
                  <a:gd name="T50" fmla="*/ 42 w 48"/>
                  <a:gd name="T5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40">
                    <a:moveTo>
                      <a:pt x="42" y="27"/>
                    </a:moveTo>
                    <a:lnTo>
                      <a:pt x="42" y="27"/>
                    </a:lnTo>
                    <a:lnTo>
                      <a:pt x="46" y="22"/>
                    </a:lnTo>
                    <a:lnTo>
                      <a:pt x="48" y="17"/>
                    </a:lnTo>
                    <a:lnTo>
                      <a:pt x="48" y="12"/>
                    </a:lnTo>
                    <a:lnTo>
                      <a:pt x="47" y="7"/>
                    </a:lnTo>
                    <a:lnTo>
                      <a:pt x="47" y="7"/>
                    </a:lnTo>
                    <a:lnTo>
                      <a:pt x="43" y="3"/>
                    </a:lnTo>
                    <a:lnTo>
                      <a:pt x="38" y="1"/>
                    </a:lnTo>
                    <a:lnTo>
                      <a:pt x="33" y="0"/>
                    </a:lnTo>
                    <a:lnTo>
                      <a:pt x="27" y="2"/>
                    </a:lnTo>
                    <a:lnTo>
                      <a:pt x="7" y="14"/>
                    </a:lnTo>
                    <a:lnTo>
                      <a:pt x="7" y="14"/>
                    </a:lnTo>
                    <a:lnTo>
                      <a:pt x="3" y="17"/>
                    </a:lnTo>
                    <a:lnTo>
                      <a:pt x="1" y="22"/>
                    </a:lnTo>
                    <a:lnTo>
                      <a:pt x="0" y="28"/>
                    </a:lnTo>
                    <a:lnTo>
                      <a:pt x="2" y="33"/>
                    </a:lnTo>
                    <a:lnTo>
                      <a:pt x="2" y="33"/>
                    </a:lnTo>
                    <a:lnTo>
                      <a:pt x="4" y="36"/>
                    </a:lnTo>
                    <a:lnTo>
                      <a:pt x="7" y="38"/>
                    </a:lnTo>
                    <a:lnTo>
                      <a:pt x="10" y="40"/>
                    </a:lnTo>
                    <a:lnTo>
                      <a:pt x="14" y="40"/>
                    </a:lnTo>
                    <a:lnTo>
                      <a:pt x="14" y="40"/>
                    </a:lnTo>
                    <a:lnTo>
                      <a:pt x="17" y="40"/>
                    </a:lnTo>
                    <a:lnTo>
                      <a:pt x="21" y="38"/>
                    </a:lnTo>
                    <a:lnTo>
                      <a:pt x="4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43"/>
              <p:cNvSpPr>
                <a:spLocks/>
              </p:cNvSpPr>
              <p:nvPr/>
            </p:nvSpPr>
            <p:spPr bwMode="auto">
              <a:xfrm>
                <a:off x="900113" y="4870450"/>
                <a:ext cx="80963" cy="65088"/>
              </a:xfrm>
              <a:custGeom>
                <a:avLst/>
                <a:gdLst>
                  <a:gd name="T0" fmla="*/ 1 w 51"/>
                  <a:gd name="T1" fmla="*/ 34 h 41"/>
                  <a:gd name="T2" fmla="*/ 1 w 51"/>
                  <a:gd name="T3" fmla="*/ 34 h 41"/>
                  <a:gd name="T4" fmla="*/ 4 w 51"/>
                  <a:gd name="T5" fmla="*/ 37 h 41"/>
                  <a:gd name="T6" fmla="*/ 6 w 51"/>
                  <a:gd name="T7" fmla="*/ 39 h 41"/>
                  <a:gd name="T8" fmla="*/ 10 w 51"/>
                  <a:gd name="T9" fmla="*/ 41 h 41"/>
                  <a:gd name="T10" fmla="*/ 13 w 51"/>
                  <a:gd name="T11" fmla="*/ 41 h 41"/>
                  <a:gd name="T12" fmla="*/ 13 w 51"/>
                  <a:gd name="T13" fmla="*/ 41 h 41"/>
                  <a:gd name="T14" fmla="*/ 17 w 51"/>
                  <a:gd name="T15" fmla="*/ 41 h 41"/>
                  <a:gd name="T16" fmla="*/ 20 w 51"/>
                  <a:gd name="T17" fmla="*/ 39 h 41"/>
                  <a:gd name="T18" fmla="*/ 44 w 51"/>
                  <a:gd name="T19" fmla="*/ 26 h 41"/>
                  <a:gd name="T20" fmla="*/ 44 w 51"/>
                  <a:gd name="T21" fmla="*/ 26 h 41"/>
                  <a:gd name="T22" fmla="*/ 48 w 51"/>
                  <a:gd name="T23" fmla="*/ 22 h 41"/>
                  <a:gd name="T24" fmla="*/ 51 w 51"/>
                  <a:gd name="T25" fmla="*/ 18 h 41"/>
                  <a:gd name="T26" fmla="*/ 51 w 51"/>
                  <a:gd name="T27" fmla="*/ 18 h 41"/>
                  <a:gd name="T28" fmla="*/ 51 w 51"/>
                  <a:gd name="T29" fmla="*/ 12 h 41"/>
                  <a:gd name="T30" fmla="*/ 49 w 51"/>
                  <a:gd name="T31" fmla="*/ 7 h 41"/>
                  <a:gd name="T32" fmla="*/ 49 w 51"/>
                  <a:gd name="T33" fmla="*/ 7 h 41"/>
                  <a:gd name="T34" fmla="*/ 46 w 51"/>
                  <a:gd name="T35" fmla="*/ 2 h 41"/>
                  <a:gd name="T36" fmla="*/ 41 w 51"/>
                  <a:gd name="T37" fmla="*/ 0 h 41"/>
                  <a:gd name="T38" fmla="*/ 41 w 51"/>
                  <a:gd name="T39" fmla="*/ 0 h 41"/>
                  <a:gd name="T40" fmla="*/ 36 w 51"/>
                  <a:gd name="T41" fmla="*/ 0 h 41"/>
                  <a:gd name="T42" fmla="*/ 30 w 51"/>
                  <a:gd name="T43" fmla="*/ 1 h 41"/>
                  <a:gd name="T44" fmla="*/ 6 w 51"/>
                  <a:gd name="T45" fmla="*/ 16 h 41"/>
                  <a:gd name="T46" fmla="*/ 6 w 51"/>
                  <a:gd name="T47" fmla="*/ 16 h 41"/>
                  <a:gd name="T48" fmla="*/ 2 w 51"/>
                  <a:gd name="T49" fmla="*/ 19 h 41"/>
                  <a:gd name="T50" fmla="*/ 0 w 51"/>
                  <a:gd name="T51" fmla="*/ 24 h 41"/>
                  <a:gd name="T52" fmla="*/ 0 w 51"/>
                  <a:gd name="T53" fmla="*/ 24 h 41"/>
                  <a:gd name="T54" fmla="*/ 0 w 51"/>
                  <a:gd name="T55" fmla="*/ 29 h 41"/>
                  <a:gd name="T56" fmla="*/ 1 w 51"/>
                  <a:gd name="T57" fmla="*/ 34 h 41"/>
                  <a:gd name="T58" fmla="*/ 1 w 51"/>
                  <a:gd name="T59"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1">
                    <a:moveTo>
                      <a:pt x="1" y="34"/>
                    </a:moveTo>
                    <a:lnTo>
                      <a:pt x="1" y="34"/>
                    </a:lnTo>
                    <a:lnTo>
                      <a:pt x="4" y="37"/>
                    </a:lnTo>
                    <a:lnTo>
                      <a:pt x="6" y="39"/>
                    </a:lnTo>
                    <a:lnTo>
                      <a:pt x="10" y="41"/>
                    </a:lnTo>
                    <a:lnTo>
                      <a:pt x="13" y="41"/>
                    </a:lnTo>
                    <a:lnTo>
                      <a:pt x="13" y="41"/>
                    </a:lnTo>
                    <a:lnTo>
                      <a:pt x="17" y="41"/>
                    </a:lnTo>
                    <a:lnTo>
                      <a:pt x="20" y="39"/>
                    </a:lnTo>
                    <a:lnTo>
                      <a:pt x="44" y="26"/>
                    </a:lnTo>
                    <a:lnTo>
                      <a:pt x="44" y="26"/>
                    </a:lnTo>
                    <a:lnTo>
                      <a:pt x="48" y="22"/>
                    </a:lnTo>
                    <a:lnTo>
                      <a:pt x="51" y="18"/>
                    </a:lnTo>
                    <a:lnTo>
                      <a:pt x="51" y="18"/>
                    </a:lnTo>
                    <a:lnTo>
                      <a:pt x="51" y="12"/>
                    </a:lnTo>
                    <a:lnTo>
                      <a:pt x="49" y="7"/>
                    </a:lnTo>
                    <a:lnTo>
                      <a:pt x="49" y="7"/>
                    </a:lnTo>
                    <a:lnTo>
                      <a:pt x="46" y="2"/>
                    </a:lnTo>
                    <a:lnTo>
                      <a:pt x="41" y="0"/>
                    </a:lnTo>
                    <a:lnTo>
                      <a:pt x="41" y="0"/>
                    </a:lnTo>
                    <a:lnTo>
                      <a:pt x="36" y="0"/>
                    </a:lnTo>
                    <a:lnTo>
                      <a:pt x="30" y="1"/>
                    </a:lnTo>
                    <a:lnTo>
                      <a:pt x="6" y="16"/>
                    </a:lnTo>
                    <a:lnTo>
                      <a:pt x="6" y="16"/>
                    </a:lnTo>
                    <a:lnTo>
                      <a:pt x="2" y="19"/>
                    </a:lnTo>
                    <a:lnTo>
                      <a:pt x="0" y="24"/>
                    </a:lnTo>
                    <a:lnTo>
                      <a:pt x="0" y="24"/>
                    </a:lnTo>
                    <a:lnTo>
                      <a:pt x="0" y="29"/>
                    </a:lnTo>
                    <a:lnTo>
                      <a:pt x="1" y="34"/>
                    </a:ln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2" name="Oval 201"/>
            <p:cNvSpPr/>
            <p:nvPr/>
          </p:nvSpPr>
          <p:spPr>
            <a:xfrm>
              <a:off x="993363" y="1961865"/>
              <a:ext cx="361409" cy="361409"/>
            </a:xfrm>
            <a:prstGeom prst="ellipse">
              <a:avLst/>
            </a:prstGeom>
            <a:noFill/>
            <a:ln w="19050">
              <a:solidFill>
                <a:srgbClr val="508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7" name="Picture 2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58650" y="1905657"/>
            <a:ext cx="449748" cy="449748"/>
          </a:xfrm>
          <a:prstGeom prst="rect">
            <a:avLst/>
          </a:prstGeom>
        </p:spPr>
      </p:pic>
    </p:spTree>
    <p:extLst>
      <p:ext uri="{BB962C8B-B14F-4D97-AF65-F5344CB8AC3E}">
        <p14:creationId xmlns:p14="http://schemas.microsoft.com/office/powerpoint/2010/main" val="15509304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8575">
          <a:solidFill>
            <a:srgbClr val="69AD49"/>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0625F5395E064F95AAAC5D5C561FD6" ma:contentTypeVersion="12" ma:contentTypeDescription="Create a new document." ma:contentTypeScope="" ma:versionID="ded0b29eff05b416d625c19002f54ad4">
  <xsd:schema xmlns:xsd="http://www.w3.org/2001/XMLSchema" xmlns:xs="http://www.w3.org/2001/XMLSchema" xmlns:p="http://schemas.microsoft.com/office/2006/metadata/properties" xmlns:ns2="362779d7-3833-400e-99fa-cb3bf7a1e029" xmlns:ns3="8b498e9c-4671-4e21-adf0-8930cfdf5bfc" targetNamespace="http://schemas.microsoft.com/office/2006/metadata/properties" ma:root="true" ma:fieldsID="b80ece9eb04813e1f12cb5121a9c435e" ns2:_="" ns3:_="">
    <xsd:import namespace="362779d7-3833-400e-99fa-cb3bf7a1e029"/>
    <xsd:import namespace="8b498e9c-4671-4e21-adf0-8930cfdf5b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779d7-3833-400e-99fa-cb3bf7a1e02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498e9c-4671-4e21-adf0-8930cfdf5bf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AF3C82-DEAD-47FB-BCFA-C47DC8A05C7A}">
  <ds:schemaRefs>
    <ds:schemaRef ds:uri="http://schemas.microsoft.com/sharepoint/v3/contenttype/forms"/>
  </ds:schemaRefs>
</ds:datastoreItem>
</file>

<file path=customXml/itemProps2.xml><?xml version="1.0" encoding="utf-8"?>
<ds:datastoreItem xmlns:ds="http://schemas.openxmlformats.org/officeDocument/2006/customXml" ds:itemID="{6F0DBEC0-FADA-43F9-8C52-175FACA49234}">
  <ds:schemaRefs>
    <ds:schemaRef ds:uri="362779d7-3833-400e-99fa-cb3bf7a1e029"/>
    <ds:schemaRef ds:uri="8b498e9c-4671-4e21-adf0-8930cfdf5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D850AC-1888-4B07-B391-14D98BDAB6B9}">
  <ds:schemaRefs>
    <ds:schemaRef ds:uri="http://schemas.microsoft.com/office/2006/metadata/properties"/>
    <ds:schemaRef ds:uri="http://schemas.microsoft.com/office/2006/documentManagement/types"/>
    <ds:schemaRef ds:uri="362779d7-3833-400e-99fa-cb3bf7a1e029"/>
    <ds:schemaRef ds:uri="http://purl.org/dc/terms/"/>
    <ds:schemaRef ds:uri="http://schemas.openxmlformats.org/package/2006/metadata/core-properties"/>
    <ds:schemaRef ds:uri="http://purl.org/dc/dcmitype/"/>
    <ds:schemaRef ds:uri="http://schemas.microsoft.com/office/infopath/2007/PartnerControls"/>
    <ds:schemaRef ds:uri="8b498e9c-4671-4e21-adf0-8930cfdf5bfc"/>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2240</Words>
  <Application>Microsoft Office PowerPoint</Application>
  <PresentationFormat>On-screen Show (16:9)</PresentationFormat>
  <Paragraphs>297</Paragraphs>
  <Slides>24</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Avenir Black</vt:lpstr>
      <vt:lpstr>Avenir Light</vt:lpstr>
      <vt:lpstr>Calibri</vt:lpstr>
      <vt:lpstr>Century Gothic</vt:lpstr>
      <vt:lpstr>Franklin Gothic Book</vt:lpstr>
      <vt:lpstr>Franklin Gothic Medium</vt:lpstr>
      <vt:lpstr>PlexesPro Book</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Ethos3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Schwertly</dc:creator>
  <cp:lastModifiedBy>Heaton, Lisa {PEP}</cp:lastModifiedBy>
  <cp:revision>2</cp:revision>
  <dcterms:created xsi:type="dcterms:W3CDTF">2015-02-10T20:59:32Z</dcterms:created>
  <dcterms:modified xsi:type="dcterms:W3CDTF">2020-04-27T13:49:29Z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0x010100430625F5395E064F95AAAC5D5C561FD6</vt:lpwstr>
  </property>
</Properties>
</file>